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65" r:id="rId2"/>
    <p:sldId id="456" r:id="rId3"/>
    <p:sldId id="421" r:id="rId4"/>
    <p:sldId id="444" r:id="rId5"/>
    <p:sldId id="445" r:id="rId6"/>
    <p:sldId id="453" r:id="rId7"/>
    <p:sldId id="452" r:id="rId8"/>
    <p:sldId id="479" r:id="rId9"/>
    <p:sldId id="473" r:id="rId10"/>
    <p:sldId id="489" r:id="rId11"/>
    <p:sldId id="497" r:id="rId12"/>
    <p:sldId id="498" r:id="rId13"/>
    <p:sldId id="477" r:id="rId14"/>
    <p:sldId id="448" r:id="rId15"/>
    <p:sldId id="488" r:id="rId16"/>
    <p:sldId id="457" r:id="rId17"/>
    <p:sldId id="501" r:id="rId18"/>
    <p:sldId id="502" r:id="rId19"/>
    <p:sldId id="503" r:id="rId20"/>
    <p:sldId id="450" r:id="rId21"/>
    <p:sldId id="504" r:id="rId22"/>
    <p:sldId id="505" r:id="rId23"/>
    <p:sldId id="506" r:id="rId24"/>
    <p:sldId id="4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B10CE5-6882-2DE7-9902-BAC4E601EA9A}" name="Ramtin Gharleghi" initials="RG" userId="S::z5190098@ad.unsw.edu.au::2d9e2e9d-6010-4e5a-81fc-9c56bfbf9f7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BDC2F-6334-4C10-8EA5-83EADEA4309D}" v="38" dt="2024-03-28T02:53:40.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1"/>
    <p:restoredTop sz="67895" autoAdjust="0"/>
  </p:normalViewPr>
  <p:slideViewPr>
    <p:cSldViewPr snapToGrid="0">
      <p:cViewPr varScale="1">
        <p:scale>
          <a:sx n="52" d="100"/>
          <a:sy n="52" d="100"/>
        </p:scale>
        <p:origin x="4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4B338C-9AD0-4A69-96D9-26E5E929068A}" type="doc">
      <dgm:prSet loTypeId="urn:microsoft.com/office/officeart/2005/8/layout/process1" loCatId="process" qsTypeId="urn:microsoft.com/office/officeart/2005/8/quickstyle/simple1" qsCatId="simple" csTypeId="urn:microsoft.com/office/officeart/2005/8/colors/accent2_5" csCatId="accent2" phldr="1"/>
      <dgm:spPr/>
    </dgm:pt>
    <dgm:pt modelId="{1604FB00-B980-442C-BD66-7F1F342E6278}">
      <dgm:prSet phldrT="[文本]"/>
      <dgm:spPr/>
      <dgm:t>
        <a:bodyPr/>
        <a:lstStyle/>
        <a:p>
          <a:r>
            <a:rPr lang="en-AU" altLang="zh-CN" dirty="0"/>
            <a:t>Input image </a:t>
          </a:r>
          <a:endParaRPr lang="zh-CN" altLang="en-US" dirty="0"/>
        </a:p>
      </dgm:t>
    </dgm:pt>
    <dgm:pt modelId="{0941BCE3-BEFA-4E38-BF5C-445FF963296B}" type="parTrans" cxnId="{5EA252C2-A588-495B-AAB6-3B0A4979577E}">
      <dgm:prSet/>
      <dgm:spPr/>
      <dgm:t>
        <a:bodyPr/>
        <a:lstStyle/>
        <a:p>
          <a:endParaRPr lang="zh-CN" altLang="en-US"/>
        </a:p>
      </dgm:t>
    </dgm:pt>
    <dgm:pt modelId="{DFB55678-FAD7-4753-BA0B-C1E93B935EBC}" type="sibTrans" cxnId="{5EA252C2-A588-495B-AAB6-3B0A4979577E}">
      <dgm:prSet/>
      <dgm:spPr/>
      <dgm:t>
        <a:bodyPr/>
        <a:lstStyle/>
        <a:p>
          <a:endParaRPr lang="zh-CN" altLang="en-US"/>
        </a:p>
      </dgm:t>
    </dgm:pt>
    <dgm:pt modelId="{CC32EA03-E48A-43AD-A6B5-431063084F7C}">
      <dgm:prSet phldrT="[文本]"/>
      <dgm:spPr/>
      <dgm:t>
        <a:bodyPr/>
        <a:lstStyle/>
        <a:p>
          <a:r>
            <a:rPr lang="en-AU" altLang="zh-CN" dirty="0"/>
            <a:t>Feature Extraction (</a:t>
          </a:r>
          <a:r>
            <a:rPr lang="en-AU" altLang="zh-CN" dirty="0" err="1"/>
            <a:t>ResNet</a:t>
          </a:r>
          <a:r>
            <a:rPr lang="en-AU" altLang="zh-CN" dirty="0"/>
            <a:t>) </a:t>
          </a:r>
          <a:endParaRPr lang="zh-CN" altLang="en-US" dirty="0"/>
        </a:p>
      </dgm:t>
    </dgm:pt>
    <dgm:pt modelId="{50AE4D28-CFA1-4203-B974-D0EB4788582C}" type="parTrans" cxnId="{64534B54-F673-4E8E-BAAF-918DB7F31629}">
      <dgm:prSet/>
      <dgm:spPr/>
      <dgm:t>
        <a:bodyPr/>
        <a:lstStyle/>
        <a:p>
          <a:endParaRPr lang="zh-CN" altLang="en-US"/>
        </a:p>
      </dgm:t>
    </dgm:pt>
    <dgm:pt modelId="{8413B065-B662-442A-8D2B-36FFED45A6CC}" type="sibTrans" cxnId="{64534B54-F673-4E8E-BAAF-918DB7F31629}">
      <dgm:prSet/>
      <dgm:spPr/>
      <dgm:t>
        <a:bodyPr/>
        <a:lstStyle/>
        <a:p>
          <a:endParaRPr lang="zh-CN" altLang="en-US"/>
        </a:p>
      </dgm:t>
    </dgm:pt>
    <dgm:pt modelId="{D7A4661C-7BEE-470B-8DB8-DB722A0F22FB}">
      <dgm:prSet/>
      <dgm:spPr/>
      <dgm:t>
        <a:bodyPr/>
        <a:lstStyle/>
        <a:p>
          <a:r>
            <a:rPr lang="en-AU" altLang="zh-CN"/>
            <a:t>RPN for region proposals</a:t>
          </a:r>
          <a:endParaRPr lang="zh-CN" altLang="en-US"/>
        </a:p>
      </dgm:t>
    </dgm:pt>
    <dgm:pt modelId="{41082F82-99F9-4EF1-A492-509666C9116E}" type="parTrans" cxnId="{FF6A2DB1-B984-4FB7-849F-F0380DAC3E20}">
      <dgm:prSet/>
      <dgm:spPr/>
      <dgm:t>
        <a:bodyPr/>
        <a:lstStyle/>
        <a:p>
          <a:endParaRPr lang="zh-CN" altLang="en-US"/>
        </a:p>
      </dgm:t>
    </dgm:pt>
    <dgm:pt modelId="{08BFCF38-74ED-4D6D-A4A2-6394EDC85223}" type="sibTrans" cxnId="{FF6A2DB1-B984-4FB7-849F-F0380DAC3E20}">
      <dgm:prSet/>
      <dgm:spPr/>
      <dgm:t>
        <a:bodyPr/>
        <a:lstStyle/>
        <a:p>
          <a:endParaRPr lang="zh-CN" altLang="en-US"/>
        </a:p>
      </dgm:t>
    </dgm:pt>
    <dgm:pt modelId="{75F34B2D-B32C-4360-B2B7-7C2EF770844E}">
      <dgm:prSet/>
      <dgm:spPr/>
      <dgm:t>
        <a:bodyPr/>
        <a:lstStyle/>
        <a:p>
          <a:r>
            <a:rPr lang="en-AU" altLang="zh-CN" dirty="0"/>
            <a:t>ROI Pooling </a:t>
          </a:r>
          <a:endParaRPr lang="zh-CN" altLang="en-US" dirty="0"/>
        </a:p>
      </dgm:t>
    </dgm:pt>
    <dgm:pt modelId="{150E8CE1-512F-4CAC-B64D-AF47DF22E9F0}" type="parTrans" cxnId="{DE3A64BF-A8F0-4754-B443-19BC2608ACC2}">
      <dgm:prSet/>
      <dgm:spPr/>
      <dgm:t>
        <a:bodyPr/>
        <a:lstStyle/>
        <a:p>
          <a:endParaRPr lang="zh-CN" altLang="en-US"/>
        </a:p>
      </dgm:t>
    </dgm:pt>
    <dgm:pt modelId="{8E514D45-8EA8-4CC9-B83B-70E62CBC7241}" type="sibTrans" cxnId="{DE3A64BF-A8F0-4754-B443-19BC2608ACC2}">
      <dgm:prSet/>
      <dgm:spPr/>
      <dgm:t>
        <a:bodyPr/>
        <a:lstStyle/>
        <a:p>
          <a:endParaRPr lang="zh-CN" altLang="en-US"/>
        </a:p>
      </dgm:t>
    </dgm:pt>
    <dgm:pt modelId="{5B603227-5FB9-4184-9C8E-D0256B29FDDC}">
      <dgm:prSet/>
      <dgm:spPr/>
      <dgm:t>
        <a:bodyPr/>
        <a:lstStyle/>
        <a:p>
          <a:r>
            <a:rPr lang="en-AU" altLang="zh-CN" dirty="0"/>
            <a:t>Classification &amp; Bounding Box Regression</a:t>
          </a:r>
          <a:endParaRPr lang="zh-CN" altLang="en-US" dirty="0"/>
        </a:p>
      </dgm:t>
    </dgm:pt>
    <dgm:pt modelId="{A6F5CDBE-6B41-4971-A3C0-5952DAB8FE5A}" type="parTrans" cxnId="{8282EBFE-8125-40D7-B7CD-40E23EDD5ABC}">
      <dgm:prSet/>
      <dgm:spPr/>
      <dgm:t>
        <a:bodyPr/>
        <a:lstStyle/>
        <a:p>
          <a:endParaRPr lang="zh-CN" altLang="en-US"/>
        </a:p>
      </dgm:t>
    </dgm:pt>
    <dgm:pt modelId="{409D394B-3D03-4312-889C-23BC304137D0}" type="sibTrans" cxnId="{8282EBFE-8125-40D7-B7CD-40E23EDD5ABC}">
      <dgm:prSet/>
      <dgm:spPr/>
      <dgm:t>
        <a:bodyPr/>
        <a:lstStyle/>
        <a:p>
          <a:endParaRPr lang="zh-CN" altLang="en-US"/>
        </a:p>
      </dgm:t>
    </dgm:pt>
    <dgm:pt modelId="{DA4EFB3A-6FBD-4008-9657-A26CD04C22F5}" type="pres">
      <dgm:prSet presAssocID="{774B338C-9AD0-4A69-96D9-26E5E929068A}" presName="Name0" presStyleCnt="0">
        <dgm:presLayoutVars>
          <dgm:dir/>
          <dgm:resizeHandles val="exact"/>
        </dgm:presLayoutVars>
      </dgm:prSet>
      <dgm:spPr/>
    </dgm:pt>
    <dgm:pt modelId="{93A5DDD4-50EF-4E71-8944-B936E3E66EFC}" type="pres">
      <dgm:prSet presAssocID="{1604FB00-B980-442C-BD66-7F1F342E6278}" presName="node" presStyleLbl="node1" presStyleIdx="0" presStyleCnt="5">
        <dgm:presLayoutVars>
          <dgm:bulletEnabled val="1"/>
        </dgm:presLayoutVars>
      </dgm:prSet>
      <dgm:spPr/>
    </dgm:pt>
    <dgm:pt modelId="{D13D64C1-8D3D-4DE3-B65C-11A1A444673B}" type="pres">
      <dgm:prSet presAssocID="{DFB55678-FAD7-4753-BA0B-C1E93B935EBC}" presName="sibTrans" presStyleLbl="sibTrans2D1" presStyleIdx="0" presStyleCnt="4"/>
      <dgm:spPr/>
    </dgm:pt>
    <dgm:pt modelId="{C5DDCE91-F622-4B6B-9A0D-BBB4509FAD69}" type="pres">
      <dgm:prSet presAssocID="{DFB55678-FAD7-4753-BA0B-C1E93B935EBC}" presName="connectorText" presStyleLbl="sibTrans2D1" presStyleIdx="0" presStyleCnt="4"/>
      <dgm:spPr/>
    </dgm:pt>
    <dgm:pt modelId="{C0DD691F-E65D-4532-A3B0-A1B17CDCBDDC}" type="pres">
      <dgm:prSet presAssocID="{CC32EA03-E48A-43AD-A6B5-431063084F7C}" presName="node" presStyleLbl="node1" presStyleIdx="1" presStyleCnt="5">
        <dgm:presLayoutVars>
          <dgm:bulletEnabled val="1"/>
        </dgm:presLayoutVars>
      </dgm:prSet>
      <dgm:spPr/>
    </dgm:pt>
    <dgm:pt modelId="{BB58F66B-9FC5-492A-9063-C9367C8235A5}" type="pres">
      <dgm:prSet presAssocID="{8413B065-B662-442A-8D2B-36FFED45A6CC}" presName="sibTrans" presStyleLbl="sibTrans2D1" presStyleIdx="1" presStyleCnt="4" custLinFactNeighborX="14714" custLinFactNeighborY="10173"/>
      <dgm:spPr/>
    </dgm:pt>
    <dgm:pt modelId="{548A2804-8795-4ECC-9556-5119698BB7E0}" type="pres">
      <dgm:prSet presAssocID="{8413B065-B662-442A-8D2B-36FFED45A6CC}" presName="connectorText" presStyleLbl="sibTrans2D1" presStyleIdx="1" presStyleCnt="4"/>
      <dgm:spPr/>
    </dgm:pt>
    <dgm:pt modelId="{171B804C-DA7A-4CBC-86F8-E28694E99499}" type="pres">
      <dgm:prSet presAssocID="{D7A4661C-7BEE-470B-8DB8-DB722A0F22FB}" presName="node" presStyleLbl="node1" presStyleIdx="2" presStyleCnt="5">
        <dgm:presLayoutVars>
          <dgm:bulletEnabled val="1"/>
        </dgm:presLayoutVars>
      </dgm:prSet>
      <dgm:spPr/>
    </dgm:pt>
    <dgm:pt modelId="{521D6B61-A387-4160-B6A1-5B371BB77435}" type="pres">
      <dgm:prSet presAssocID="{08BFCF38-74ED-4D6D-A4A2-6394EDC85223}" presName="sibTrans" presStyleLbl="sibTrans2D1" presStyleIdx="2" presStyleCnt="4"/>
      <dgm:spPr/>
    </dgm:pt>
    <dgm:pt modelId="{916034A6-24BB-488A-8A6A-D73D5722C9FE}" type="pres">
      <dgm:prSet presAssocID="{08BFCF38-74ED-4D6D-A4A2-6394EDC85223}" presName="connectorText" presStyleLbl="sibTrans2D1" presStyleIdx="2" presStyleCnt="4"/>
      <dgm:spPr/>
    </dgm:pt>
    <dgm:pt modelId="{25231075-B19E-45D9-99E8-D85E00644BF5}" type="pres">
      <dgm:prSet presAssocID="{75F34B2D-B32C-4360-B2B7-7C2EF770844E}" presName="node" presStyleLbl="node1" presStyleIdx="3" presStyleCnt="5">
        <dgm:presLayoutVars>
          <dgm:bulletEnabled val="1"/>
        </dgm:presLayoutVars>
      </dgm:prSet>
      <dgm:spPr/>
    </dgm:pt>
    <dgm:pt modelId="{B48063D8-A4F6-4F7C-A279-1F6448BA3740}" type="pres">
      <dgm:prSet presAssocID="{8E514D45-8EA8-4CC9-B83B-70E62CBC7241}" presName="sibTrans" presStyleLbl="sibTrans2D1" presStyleIdx="3" presStyleCnt="4"/>
      <dgm:spPr/>
    </dgm:pt>
    <dgm:pt modelId="{E4BE8B07-CD24-404B-834D-C068F92B9F08}" type="pres">
      <dgm:prSet presAssocID="{8E514D45-8EA8-4CC9-B83B-70E62CBC7241}" presName="connectorText" presStyleLbl="sibTrans2D1" presStyleIdx="3" presStyleCnt="4"/>
      <dgm:spPr/>
    </dgm:pt>
    <dgm:pt modelId="{4993340E-F9FC-4FEF-944F-FA7ED820EF0F}" type="pres">
      <dgm:prSet presAssocID="{5B603227-5FB9-4184-9C8E-D0256B29FDDC}" presName="node" presStyleLbl="node1" presStyleIdx="4" presStyleCnt="5">
        <dgm:presLayoutVars>
          <dgm:bulletEnabled val="1"/>
        </dgm:presLayoutVars>
      </dgm:prSet>
      <dgm:spPr/>
    </dgm:pt>
  </dgm:ptLst>
  <dgm:cxnLst>
    <dgm:cxn modelId="{E0FA7B2E-8B58-4562-BFAF-DA2CC97FA5F9}" type="presOf" srcId="{D7A4661C-7BEE-470B-8DB8-DB722A0F22FB}" destId="{171B804C-DA7A-4CBC-86F8-E28694E99499}" srcOrd="0" destOrd="0" presId="urn:microsoft.com/office/officeart/2005/8/layout/process1"/>
    <dgm:cxn modelId="{09E25335-973E-413A-A0BD-B1EF26226F8B}" type="presOf" srcId="{08BFCF38-74ED-4D6D-A4A2-6394EDC85223}" destId="{521D6B61-A387-4160-B6A1-5B371BB77435}" srcOrd="0" destOrd="0" presId="urn:microsoft.com/office/officeart/2005/8/layout/process1"/>
    <dgm:cxn modelId="{D24C7338-C0B8-48DB-B8AB-C7A7E3D945CD}" type="presOf" srcId="{75F34B2D-B32C-4360-B2B7-7C2EF770844E}" destId="{25231075-B19E-45D9-99E8-D85E00644BF5}" srcOrd="0" destOrd="0" presId="urn:microsoft.com/office/officeart/2005/8/layout/process1"/>
    <dgm:cxn modelId="{7490263C-3443-491C-B9BD-D1B426964F07}" type="presOf" srcId="{8E514D45-8EA8-4CC9-B83B-70E62CBC7241}" destId="{E4BE8B07-CD24-404B-834D-C068F92B9F08}" srcOrd="1" destOrd="0" presId="urn:microsoft.com/office/officeart/2005/8/layout/process1"/>
    <dgm:cxn modelId="{64534B54-F673-4E8E-BAAF-918DB7F31629}" srcId="{774B338C-9AD0-4A69-96D9-26E5E929068A}" destId="{CC32EA03-E48A-43AD-A6B5-431063084F7C}" srcOrd="1" destOrd="0" parTransId="{50AE4D28-CFA1-4203-B974-D0EB4788582C}" sibTransId="{8413B065-B662-442A-8D2B-36FFED45A6CC}"/>
    <dgm:cxn modelId="{DA719D5A-3E4B-4E9A-9752-8DBFD319D206}" type="presOf" srcId="{8E514D45-8EA8-4CC9-B83B-70E62CBC7241}" destId="{B48063D8-A4F6-4F7C-A279-1F6448BA3740}" srcOrd="0" destOrd="0" presId="urn:microsoft.com/office/officeart/2005/8/layout/process1"/>
    <dgm:cxn modelId="{B895AA85-B68C-43AE-AE92-C6F446A62EA2}" type="presOf" srcId="{CC32EA03-E48A-43AD-A6B5-431063084F7C}" destId="{C0DD691F-E65D-4532-A3B0-A1B17CDCBDDC}" srcOrd="0" destOrd="0" presId="urn:microsoft.com/office/officeart/2005/8/layout/process1"/>
    <dgm:cxn modelId="{5530CDA3-31AA-42A2-880F-A6346C9D570E}" type="presOf" srcId="{8413B065-B662-442A-8D2B-36FFED45A6CC}" destId="{548A2804-8795-4ECC-9556-5119698BB7E0}" srcOrd="1" destOrd="0" presId="urn:microsoft.com/office/officeart/2005/8/layout/process1"/>
    <dgm:cxn modelId="{BC2B11A7-867F-4CCA-BE2F-C2E5A4131DD0}" type="presOf" srcId="{1604FB00-B980-442C-BD66-7F1F342E6278}" destId="{93A5DDD4-50EF-4E71-8944-B936E3E66EFC}" srcOrd="0" destOrd="0" presId="urn:microsoft.com/office/officeart/2005/8/layout/process1"/>
    <dgm:cxn modelId="{FF6A2DB1-B984-4FB7-849F-F0380DAC3E20}" srcId="{774B338C-9AD0-4A69-96D9-26E5E929068A}" destId="{D7A4661C-7BEE-470B-8DB8-DB722A0F22FB}" srcOrd="2" destOrd="0" parTransId="{41082F82-99F9-4EF1-A492-509666C9116E}" sibTransId="{08BFCF38-74ED-4D6D-A4A2-6394EDC85223}"/>
    <dgm:cxn modelId="{DDE912B8-55F6-42E8-A924-653A4984098A}" type="presOf" srcId="{08BFCF38-74ED-4D6D-A4A2-6394EDC85223}" destId="{916034A6-24BB-488A-8A6A-D73D5722C9FE}" srcOrd="1" destOrd="0" presId="urn:microsoft.com/office/officeart/2005/8/layout/process1"/>
    <dgm:cxn modelId="{DE3A64BF-A8F0-4754-B443-19BC2608ACC2}" srcId="{774B338C-9AD0-4A69-96D9-26E5E929068A}" destId="{75F34B2D-B32C-4360-B2B7-7C2EF770844E}" srcOrd="3" destOrd="0" parTransId="{150E8CE1-512F-4CAC-B64D-AF47DF22E9F0}" sibTransId="{8E514D45-8EA8-4CC9-B83B-70E62CBC7241}"/>
    <dgm:cxn modelId="{5EA252C2-A588-495B-AAB6-3B0A4979577E}" srcId="{774B338C-9AD0-4A69-96D9-26E5E929068A}" destId="{1604FB00-B980-442C-BD66-7F1F342E6278}" srcOrd="0" destOrd="0" parTransId="{0941BCE3-BEFA-4E38-BF5C-445FF963296B}" sibTransId="{DFB55678-FAD7-4753-BA0B-C1E93B935EBC}"/>
    <dgm:cxn modelId="{73FA63CE-6143-485A-AB63-A1DF1440D3C1}" type="presOf" srcId="{8413B065-B662-442A-8D2B-36FFED45A6CC}" destId="{BB58F66B-9FC5-492A-9063-C9367C8235A5}" srcOrd="0" destOrd="0" presId="urn:microsoft.com/office/officeart/2005/8/layout/process1"/>
    <dgm:cxn modelId="{B5A7D1D2-2F29-479F-BB1B-F59E8334E2B4}" type="presOf" srcId="{5B603227-5FB9-4184-9C8E-D0256B29FDDC}" destId="{4993340E-F9FC-4FEF-944F-FA7ED820EF0F}" srcOrd="0" destOrd="0" presId="urn:microsoft.com/office/officeart/2005/8/layout/process1"/>
    <dgm:cxn modelId="{3BE0CBDD-D32E-456A-8E22-F337A00A6AEA}" type="presOf" srcId="{DFB55678-FAD7-4753-BA0B-C1E93B935EBC}" destId="{D13D64C1-8D3D-4DE3-B65C-11A1A444673B}" srcOrd="0" destOrd="0" presId="urn:microsoft.com/office/officeart/2005/8/layout/process1"/>
    <dgm:cxn modelId="{841786DF-112A-4A30-87F4-9A713D0F0B7E}" type="presOf" srcId="{774B338C-9AD0-4A69-96D9-26E5E929068A}" destId="{DA4EFB3A-6FBD-4008-9657-A26CD04C22F5}" srcOrd="0" destOrd="0" presId="urn:microsoft.com/office/officeart/2005/8/layout/process1"/>
    <dgm:cxn modelId="{595593FB-4768-48EC-86F3-09C793EAC3DB}" type="presOf" srcId="{DFB55678-FAD7-4753-BA0B-C1E93B935EBC}" destId="{C5DDCE91-F622-4B6B-9A0D-BBB4509FAD69}" srcOrd="1" destOrd="0" presId="urn:microsoft.com/office/officeart/2005/8/layout/process1"/>
    <dgm:cxn modelId="{8282EBFE-8125-40D7-B7CD-40E23EDD5ABC}" srcId="{774B338C-9AD0-4A69-96D9-26E5E929068A}" destId="{5B603227-5FB9-4184-9C8E-D0256B29FDDC}" srcOrd="4" destOrd="0" parTransId="{A6F5CDBE-6B41-4971-A3C0-5952DAB8FE5A}" sibTransId="{409D394B-3D03-4312-889C-23BC304137D0}"/>
    <dgm:cxn modelId="{A7DECD8F-4386-4FAA-9EC0-2C5A2EACF72E}" type="presParOf" srcId="{DA4EFB3A-6FBD-4008-9657-A26CD04C22F5}" destId="{93A5DDD4-50EF-4E71-8944-B936E3E66EFC}" srcOrd="0" destOrd="0" presId="urn:microsoft.com/office/officeart/2005/8/layout/process1"/>
    <dgm:cxn modelId="{CF4527E5-B907-4133-9DA2-87B88B4B60F5}" type="presParOf" srcId="{DA4EFB3A-6FBD-4008-9657-A26CD04C22F5}" destId="{D13D64C1-8D3D-4DE3-B65C-11A1A444673B}" srcOrd="1" destOrd="0" presId="urn:microsoft.com/office/officeart/2005/8/layout/process1"/>
    <dgm:cxn modelId="{D261E352-A3EA-444A-A67A-83AEC18A580D}" type="presParOf" srcId="{D13D64C1-8D3D-4DE3-B65C-11A1A444673B}" destId="{C5DDCE91-F622-4B6B-9A0D-BBB4509FAD69}" srcOrd="0" destOrd="0" presId="urn:microsoft.com/office/officeart/2005/8/layout/process1"/>
    <dgm:cxn modelId="{0D129C8D-5BF3-4A53-9E2A-2AD85FEA5F6D}" type="presParOf" srcId="{DA4EFB3A-6FBD-4008-9657-A26CD04C22F5}" destId="{C0DD691F-E65D-4532-A3B0-A1B17CDCBDDC}" srcOrd="2" destOrd="0" presId="urn:microsoft.com/office/officeart/2005/8/layout/process1"/>
    <dgm:cxn modelId="{2C5D9885-4227-48A3-A1B6-1D081F40A703}" type="presParOf" srcId="{DA4EFB3A-6FBD-4008-9657-A26CD04C22F5}" destId="{BB58F66B-9FC5-492A-9063-C9367C8235A5}" srcOrd="3" destOrd="0" presId="urn:microsoft.com/office/officeart/2005/8/layout/process1"/>
    <dgm:cxn modelId="{EE4F10CF-6FCF-4DEB-A05C-8DDC17DAF7C6}" type="presParOf" srcId="{BB58F66B-9FC5-492A-9063-C9367C8235A5}" destId="{548A2804-8795-4ECC-9556-5119698BB7E0}" srcOrd="0" destOrd="0" presId="urn:microsoft.com/office/officeart/2005/8/layout/process1"/>
    <dgm:cxn modelId="{38670C82-7851-4F67-89C6-AD952DA996C8}" type="presParOf" srcId="{DA4EFB3A-6FBD-4008-9657-A26CD04C22F5}" destId="{171B804C-DA7A-4CBC-86F8-E28694E99499}" srcOrd="4" destOrd="0" presId="urn:microsoft.com/office/officeart/2005/8/layout/process1"/>
    <dgm:cxn modelId="{BAEC6943-9E15-4A19-BB06-CE4D505010D1}" type="presParOf" srcId="{DA4EFB3A-6FBD-4008-9657-A26CD04C22F5}" destId="{521D6B61-A387-4160-B6A1-5B371BB77435}" srcOrd="5" destOrd="0" presId="urn:microsoft.com/office/officeart/2005/8/layout/process1"/>
    <dgm:cxn modelId="{65FD880F-7256-41B0-BE6D-2EA425DA0905}" type="presParOf" srcId="{521D6B61-A387-4160-B6A1-5B371BB77435}" destId="{916034A6-24BB-488A-8A6A-D73D5722C9FE}" srcOrd="0" destOrd="0" presId="urn:microsoft.com/office/officeart/2005/8/layout/process1"/>
    <dgm:cxn modelId="{901F8446-6C1D-47E0-8C09-81415D7C3A25}" type="presParOf" srcId="{DA4EFB3A-6FBD-4008-9657-A26CD04C22F5}" destId="{25231075-B19E-45D9-99E8-D85E00644BF5}" srcOrd="6" destOrd="0" presId="urn:microsoft.com/office/officeart/2005/8/layout/process1"/>
    <dgm:cxn modelId="{A634B2BB-201B-433E-9EF2-0E6A0E2ED938}" type="presParOf" srcId="{DA4EFB3A-6FBD-4008-9657-A26CD04C22F5}" destId="{B48063D8-A4F6-4F7C-A279-1F6448BA3740}" srcOrd="7" destOrd="0" presId="urn:microsoft.com/office/officeart/2005/8/layout/process1"/>
    <dgm:cxn modelId="{C670C3B5-2C12-4F98-9E37-EF7350EE2CF4}" type="presParOf" srcId="{B48063D8-A4F6-4F7C-A279-1F6448BA3740}" destId="{E4BE8B07-CD24-404B-834D-C068F92B9F08}" srcOrd="0" destOrd="0" presId="urn:microsoft.com/office/officeart/2005/8/layout/process1"/>
    <dgm:cxn modelId="{B4C06797-6CC4-4884-AFEA-E8A24C357392}" type="presParOf" srcId="{DA4EFB3A-6FBD-4008-9657-A26CD04C22F5}" destId="{4993340E-F9FC-4FEF-944F-FA7ED820EF0F}"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5DDD4-50EF-4E71-8944-B936E3E66EFC}">
      <dsp:nvSpPr>
        <dsp:cNvPr id="0" name=""/>
        <dsp:cNvSpPr/>
      </dsp:nvSpPr>
      <dsp:spPr>
        <a:xfrm>
          <a:off x="3255" y="1079637"/>
          <a:ext cx="1009159" cy="826347"/>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altLang="zh-CN" sz="1200" kern="1200" dirty="0"/>
            <a:t>Input image </a:t>
          </a:r>
          <a:endParaRPr lang="zh-CN" altLang="en-US" sz="1200" kern="1200" dirty="0"/>
        </a:p>
      </dsp:txBody>
      <dsp:txXfrm>
        <a:off x="27458" y="1103840"/>
        <a:ext cx="960753" cy="777941"/>
      </dsp:txXfrm>
    </dsp:sp>
    <dsp:sp modelId="{D13D64C1-8D3D-4DE3-B65C-11A1A444673B}">
      <dsp:nvSpPr>
        <dsp:cNvPr id="0" name=""/>
        <dsp:cNvSpPr/>
      </dsp:nvSpPr>
      <dsp:spPr>
        <a:xfrm>
          <a:off x="1113330" y="1367675"/>
          <a:ext cx="213941" cy="250271"/>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113330" y="1417729"/>
        <a:ext cx="149759" cy="150163"/>
      </dsp:txXfrm>
    </dsp:sp>
    <dsp:sp modelId="{C0DD691F-E65D-4532-A3B0-A1B17CDCBDDC}">
      <dsp:nvSpPr>
        <dsp:cNvPr id="0" name=""/>
        <dsp:cNvSpPr/>
      </dsp:nvSpPr>
      <dsp:spPr>
        <a:xfrm>
          <a:off x="1416078" y="1079637"/>
          <a:ext cx="1009159" cy="826347"/>
        </a:xfrm>
        <a:prstGeom prst="roundRect">
          <a:avLst>
            <a:gd name="adj" fmla="val 10000"/>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altLang="zh-CN" sz="1200" kern="1200" dirty="0"/>
            <a:t>Feature Extraction (</a:t>
          </a:r>
          <a:r>
            <a:rPr lang="en-AU" altLang="zh-CN" sz="1200" kern="1200" dirty="0" err="1"/>
            <a:t>ResNet</a:t>
          </a:r>
          <a:r>
            <a:rPr lang="en-AU" altLang="zh-CN" sz="1200" kern="1200" dirty="0"/>
            <a:t>) </a:t>
          </a:r>
          <a:endParaRPr lang="zh-CN" altLang="en-US" sz="1200" kern="1200" dirty="0"/>
        </a:p>
      </dsp:txBody>
      <dsp:txXfrm>
        <a:off x="1440281" y="1103840"/>
        <a:ext cx="960753" cy="777941"/>
      </dsp:txXfrm>
    </dsp:sp>
    <dsp:sp modelId="{BB58F66B-9FC5-492A-9063-C9367C8235A5}">
      <dsp:nvSpPr>
        <dsp:cNvPr id="0" name=""/>
        <dsp:cNvSpPr/>
      </dsp:nvSpPr>
      <dsp:spPr>
        <a:xfrm>
          <a:off x="2557633" y="1393135"/>
          <a:ext cx="213941" cy="250271"/>
        </a:xfrm>
        <a:prstGeom prst="rightArrow">
          <a:avLst>
            <a:gd name="adj1" fmla="val 60000"/>
            <a:gd name="adj2" fmla="val 50000"/>
          </a:avLst>
        </a:prstGeom>
        <a:solidFill>
          <a:schemeClr val="accent2">
            <a:shade val="90000"/>
            <a:hueOff val="-191560"/>
            <a:satOff val="136"/>
            <a:lumOff val="107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557633" y="1443189"/>
        <a:ext cx="149759" cy="150163"/>
      </dsp:txXfrm>
    </dsp:sp>
    <dsp:sp modelId="{171B804C-DA7A-4CBC-86F8-E28694E99499}">
      <dsp:nvSpPr>
        <dsp:cNvPr id="0" name=""/>
        <dsp:cNvSpPr/>
      </dsp:nvSpPr>
      <dsp:spPr>
        <a:xfrm>
          <a:off x="2828901" y="1079637"/>
          <a:ext cx="1009159" cy="826347"/>
        </a:xfrm>
        <a:prstGeom prst="roundRect">
          <a:avLst>
            <a:gd name="adj" fmla="val 10000"/>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altLang="zh-CN" sz="1200" kern="1200"/>
            <a:t>RPN for region proposals</a:t>
          </a:r>
          <a:endParaRPr lang="zh-CN" altLang="en-US" sz="1200" kern="1200"/>
        </a:p>
      </dsp:txBody>
      <dsp:txXfrm>
        <a:off x="2853104" y="1103840"/>
        <a:ext cx="960753" cy="777941"/>
      </dsp:txXfrm>
    </dsp:sp>
    <dsp:sp modelId="{521D6B61-A387-4160-B6A1-5B371BB77435}">
      <dsp:nvSpPr>
        <dsp:cNvPr id="0" name=""/>
        <dsp:cNvSpPr/>
      </dsp:nvSpPr>
      <dsp:spPr>
        <a:xfrm>
          <a:off x="3938977" y="1367675"/>
          <a:ext cx="213941" cy="250271"/>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938977" y="1417729"/>
        <a:ext cx="149759" cy="150163"/>
      </dsp:txXfrm>
    </dsp:sp>
    <dsp:sp modelId="{25231075-B19E-45D9-99E8-D85E00644BF5}">
      <dsp:nvSpPr>
        <dsp:cNvPr id="0" name=""/>
        <dsp:cNvSpPr/>
      </dsp:nvSpPr>
      <dsp:spPr>
        <a:xfrm>
          <a:off x="4241724" y="1079637"/>
          <a:ext cx="1009159" cy="826347"/>
        </a:xfrm>
        <a:prstGeom prst="roundRect">
          <a:avLst>
            <a:gd name="adj" fmla="val 10000"/>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altLang="zh-CN" sz="1200" kern="1200" dirty="0"/>
            <a:t>ROI Pooling </a:t>
          </a:r>
          <a:endParaRPr lang="zh-CN" altLang="en-US" sz="1200" kern="1200" dirty="0"/>
        </a:p>
      </dsp:txBody>
      <dsp:txXfrm>
        <a:off x="4265927" y="1103840"/>
        <a:ext cx="960753" cy="777941"/>
      </dsp:txXfrm>
    </dsp:sp>
    <dsp:sp modelId="{B48063D8-A4F6-4F7C-A279-1F6448BA3740}">
      <dsp:nvSpPr>
        <dsp:cNvPr id="0" name=""/>
        <dsp:cNvSpPr/>
      </dsp:nvSpPr>
      <dsp:spPr>
        <a:xfrm>
          <a:off x="5351800" y="1367675"/>
          <a:ext cx="213941" cy="250271"/>
        </a:xfrm>
        <a:prstGeom prst="rightArrow">
          <a:avLst>
            <a:gd name="adj1" fmla="val 60000"/>
            <a:gd name="adj2" fmla="val 50000"/>
          </a:avLst>
        </a:prstGeom>
        <a:solidFill>
          <a:schemeClr val="accent2">
            <a:shade val="90000"/>
            <a:hueOff val="-574681"/>
            <a:satOff val="409"/>
            <a:lumOff val="321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351800" y="1417729"/>
        <a:ext cx="149759" cy="150163"/>
      </dsp:txXfrm>
    </dsp:sp>
    <dsp:sp modelId="{4993340E-F9FC-4FEF-944F-FA7ED820EF0F}">
      <dsp:nvSpPr>
        <dsp:cNvPr id="0" name=""/>
        <dsp:cNvSpPr/>
      </dsp:nvSpPr>
      <dsp:spPr>
        <a:xfrm>
          <a:off x="5654548" y="1079637"/>
          <a:ext cx="1009159" cy="826347"/>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AU" altLang="zh-CN" sz="1200" kern="1200" dirty="0"/>
            <a:t>Classification &amp; Bounding Box Regression</a:t>
          </a:r>
          <a:endParaRPr lang="zh-CN" altLang="en-US" sz="1200" kern="1200" dirty="0"/>
        </a:p>
      </dsp:txBody>
      <dsp:txXfrm>
        <a:off x="5678751" y="1103840"/>
        <a:ext cx="960753" cy="7779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4FCFEB-8D6C-C3C9-0E3B-0D626B8D4C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C6318B1-E95B-2162-25FC-6A643F492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92CE1B-BB9F-45A9-BACC-98FF3D2D4F2E}" type="datetimeFigureOut">
              <a:rPr lang="en-AU" smtClean="0"/>
              <a:t>13/11/2024</a:t>
            </a:fld>
            <a:endParaRPr lang="en-AU"/>
          </a:p>
        </p:txBody>
      </p:sp>
      <p:sp>
        <p:nvSpPr>
          <p:cNvPr id="4" name="Footer Placeholder 3">
            <a:extLst>
              <a:ext uri="{FF2B5EF4-FFF2-40B4-BE49-F238E27FC236}">
                <a16:creationId xmlns:a16="http://schemas.microsoft.com/office/drawing/2014/main" id="{6E133E35-C80A-9E70-5C2C-35376FBF3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FB7AB53-2769-CE79-0FFA-D4B76B84D5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4EF8CF-0F8A-4BD6-9CE5-A84D18797DC9}" type="slidenum">
              <a:rPr lang="en-AU" smtClean="0"/>
              <a:t>‹#›</a:t>
            </a:fld>
            <a:endParaRPr lang="en-AU"/>
          </a:p>
        </p:txBody>
      </p:sp>
    </p:spTree>
    <p:extLst>
      <p:ext uri="{BB962C8B-B14F-4D97-AF65-F5344CB8AC3E}">
        <p14:creationId xmlns:p14="http://schemas.microsoft.com/office/powerpoint/2010/main" val="1040490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A9E51-4ABD-4B03-A80E-627F14CF22A5}" type="datetimeFigureOut">
              <a:rPr lang="en-AU" smtClean="0"/>
              <a:t>13/11/2024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FAD0F-5D97-4C49-B145-C57DEFFF189B}" type="slidenum">
              <a:rPr lang="en-AU" smtClean="0"/>
              <a:t>‹#›</a:t>
            </a:fld>
            <a:endParaRPr lang="en-AU"/>
          </a:p>
        </p:txBody>
      </p:sp>
    </p:spTree>
    <p:extLst>
      <p:ext uri="{BB962C8B-B14F-4D97-AF65-F5344CB8AC3E}">
        <p14:creationId xmlns:p14="http://schemas.microsoft.com/office/powerpoint/2010/main" val="548971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Good afternoon, everyone, I am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mengfei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LI. we are Group Alpha, and here is the order of our presentation . Out research focus on object detection for autonomous drones.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9EFAD0F-5D97-4C49-B145-C57DEFFF189B}" type="slidenum">
              <a:rPr lang="en-AU" smtClean="0"/>
              <a:t>1</a:t>
            </a:fld>
            <a:endParaRPr lang="en-AU"/>
          </a:p>
        </p:txBody>
      </p:sp>
    </p:spTree>
    <p:extLst>
      <p:ext uri="{BB962C8B-B14F-4D97-AF65-F5344CB8AC3E}">
        <p14:creationId xmlns:p14="http://schemas.microsoft.com/office/powerpoint/2010/main" val="4116806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Presenter: Jiayang Jiang(z5319476)</a:t>
            </a:r>
            <a:r>
              <a:rPr lang="en-US" altLang="zh-CN" sz="1200" dirty="0"/>
              <a:t> a two-stage object detection model known for balancing accuracy and speed. The process begins with an input image that passes through a backbone network, such as </a:t>
            </a:r>
            <a:r>
              <a:rPr lang="en-US" altLang="zh-CN" sz="1200" dirty="0" err="1"/>
              <a:t>ResNet</a:t>
            </a:r>
            <a:r>
              <a:rPr lang="en-US" altLang="zh-CN" sz="1200" dirty="0"/>
              <a:t>, to extract features. These features are then fed to a Region Proposal Network (RPN), which generates candidate regions that may contain objects. These regions of interest are then unified in size using ROI Pooling, allowing consistent processing by the classifier and bounding box regressor to determine the object category and its location. This pipeline ensures that Faster R-CNN achieves both high detection accuracy and precise localization.</a:t>
            </a:r>
            <a:endParaRPr lang="en-US" altLang="zh-CN" sz="1200"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19EFAD0F-5D97-4C49-B145-C57DEFFF189B}" type="slidenum">
              <a:rPr lang="en-AU" smtClean="0"/>
              <a:t>19</a:t>
            </a:fld>
            <a:endParaRPr lang="en-AU"/>
          </a:p>
        </p:txBody>
      </p:sp>
    </p:spTree>
    <p:extLst>
      <p:ext uri="{BB962C8B-B14F-4D97-AF65-F5344CB8AC3E}">
        <p14:creationId xmlns:p14="http://schemas.microsoft.com/office/powerpoint/2010/main" val="33682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Presenter: Jiayang Jiang(z5319476) </a:t>
            </a:r>
            <a:r>
              <a:rPr lang="en-US" altLang="zh-CN" sz="1200" dirty="0"/>
              <a:t>In this comparison of the three models—YOLOv8, SSD, and Faster R-CNN—we can see their different strengths:</a:t>
            </a:r>
          </a:p>
          <a:p>
            <a:pPr>
              <a:buFont typeface="Arial" panose="020B0604020202020204" pitchFamily="34" charset="0"/>
              <a:buChar char="•"/>
            </a:pPr>
            <a:r>
              <a:rPr lang="en-US" altLang="zh-CN" sz="1200" b="1" dirty="0"/>
              <a:t>YOLOv8</a:t>
            </a:r>
            <a:r>
              <a:rPr lang="en-US" altLang="zh-CN" sz="1200" dirty="0"/>
              <a:t> achieved the highest mAP@50 of 0.51 and the best recall at 0.61, making it a balanced choice between accuracy and detecting more objects.</a:t>
            </a:r>
          </a:p>
          <a:p>
            <a:pPr>
              <a:buFont typeface="Arial" panose="020B0604020202020204" pitchFamily="34" charset="0"/>
              <a:buChar char="•"/>
            </a:pPr>
            <a:r>
              <a:rPr lang="en-US" altLang="zh-CN" sz="1200" b="1" dirty="0"/>
              <a:t>SSD</a:t>
            </a:r>
            <a:r>
              <a:rPr lang="en-US" altLang="zh-CN" sz="1200" dirty="0"/>
              <a:t> had the highest precision at 0.73, which means fewer false positives, but its recall was lower at 0.43, suggesting it missed some detections.</a:t>
            </a:r>
          </a:p>
          <a:p>
            <a:pPr>
              <a:buFont typeface="Arial" panose="020B0604020202020204" pitchFamily="34" charset="0"/>
              <a:buChar char="•"/>
            </a:pPr>
            <a:r>
              <a:rPr lang="en-US" altLang="zh-CN" sz="1200" b="1" dirty="0"/>
              <a:t>Faster R-CNN</a:t>
            </a:r>
            <a:r>
              <a:rPr lang="en-US" altLang="zh-CN" sz="1200" dirty="0"/>
              <a:t> had moderate performance across all metrics, with an mAP@50 of 0.34, precision of 0.49, and recall of 0.38, indicating a trade-off between speed and accuracy.</a:t>
            </a:r>
          </a:p>
          <a:p>
            <a:r>
              <a:rPr lang="en-US" altLang="zh-CN" sz="1200" dirty="0"/>
              <a:t>Overall, YOLOv8 offers the best balance for both precision and recall, making it more suitable for this task compared to the other models."</a:t>
            </a:r>
          </a:p>
          <a:p>
            <a:endParaRPr lang="en-US" altLang="zh-CN" sz="1200" dirty="0">
              <a:latin typeface="Arial" panose="020B060402020202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19EFAD0F-5D97-4C49-B145-C57DEFFF189B}" type="slidenum">
              <a:rPr lang="en-AU" smtClean="0"/>
              <a:t>21</a:t>
            </a:fld>
            <a:endParaRPr lang="en-AU"/>
          </a:p>
        </p:txBody>
      </p:sp>
    </p:spTree>
    <p:extLst>
      <p:ext uri="{BB962C8B-B14F-4D97-AF65-F5344CB8AC3E}">
        <p14:creationId xmlns:p14="http://schemas.microsoft.com/office/powerpoint/2010/main" val="3397852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9EFAD0F-5D97-4C49-B145-C57DEFFF189B}" type="slidenum">
              <a:rPr lang="en-AU" smtClean="0"/>
              <a:t>22</a:t>
            </a:fld>
            <a:endParaRPr lang="en-AU"/>
          </a:p>
        </p:txBody>
      </p:sp>
    </p:spTree>
    <p:extLst>
      <p:ext uri="{BB962C8B-B14F-4D97-AF65-F5344CB8AC3E}">
        <p14:creationId xmlns:p14="http://schemas.microsoft.com/office/powerpoint/2010/main" val="2986724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We will introduce our work in the following five main parts.</a:t>
            </a:r>
            <a:endParaRPr lang="zh-CN" altLang="en-US" dirty="0"/>
          </a:p>
        </p:txBody>
      </p:sp>
      <p:sp>
        <p:nvSpPr>
          <p:cNvPr id="4" name="灯片编号占位符 3"/>
          <p:cNvSpPr>
            <a:spLocks noGrp="1"/>
          </p:cNvSpPr>
          <p:nvPr>
            <p:ph type="sldNum" sz="quarter" idx="5"/>
          </p:nvPr>
        </p:nvSpPr>
        <p:spPr/>
        <p:txBody>
          <a:bodyPr/>
          <a:lstStyle/>
          <a:p>
            <a:fld id="{19EFAD0F-5D97-4C49-B145-C57DEFFF189B}" type="slidenum">
              <a:rPr lang="en-AU" smtClean="0"/>
              <a:t>2</a:t>
            </a:fld>
            <a:endParaRPr lang="en-AU"/>
          </a:p>
        </p:txBody>
      </p:sp>
    </p:spTree>
    <p:extLst>
      <p:ext uri="{BB962C8B-B14F-4D97-AF65-F5344CB8AC3E}">
        <p14:creationId xmlns:p14="http://schemas.microsoft.com/office/powerpoint/2010/main" val="57165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AS one of the core tasks in computer vision, object detection has a wide range of applications</a:t>
            </a:r>
            <a:endParaRPr lang="zh-CN" altLang="en-US" dirty="0"/>
          </a:p>
        </p:txBody>
      </p:sp>
      <p:sp>
        <p:nvSpPr>
          <p:cNvPr id="4" name="灯片编号占位符 3"/>
          <p:cNvSpPr>
            <a:spLocks noGrp="1"/>
          </p:cNvSpPr>
          <p:nvPr>
            <p:ph type="sldNum" sz="quarter" idx="5"/>
          </p:nvPr>
        </p:nvSpPr>
        <p:spPr/>
        <p:txBody>
          <a:bodyPr/>
          <a:lstStyle/>
          <a:p>
            <a:fld id="{19EFAD0F-5D97-4C49-B145-C57DEFFF189B}" type="slidenum">
              <a:rPr lang="en-AU" smtClean="0"/>
              <a:t>3</a:t>
            </a:fld>
            <a:endParaRPr lang="en-AU"/>
          </a:p>
        </p:txBody>
      </p:sp>
    </p:spTree>
    <p:extLst>
      <p:ext uri="{BB962C8B-B14F-4D97-AF65-F5344CB8AC3E}">
        <p14:creationId xmlns:p14="http://schemas.microsoft.com/office/powerpoint/2010/main" val="167794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Object detection on autonomous drones presents unique challenges, including frequent changes in viewpoint, occlusion, and varied scale, which often impact detection accuracy.</a:t>
            </a:r>
          </a:p>
          <a:p>
            <a:r>
              <a:rPr lang="en-US" altLang="zh-CN" sz="1800" dirty="0">
                <a:effectLst/>
                <a:latin typeface="等线" panose="02010600030101010101" pitchFamily="2" charset="-122"/>
                <a:cs typeface="Times New Roman" panose="02020603050405020304" pitchFamily="18" charset="0"/>
              </a:rPr>
              <a:t>Traditional detection methods struggle with these complexities, especially when drones operate at different altitudes </a:t>
            </a:r>
            <a:r>
              <a:rPr lang="zh-CN" altLang="en-US" sz="1800" dirty="0">
                <a:effectLst/>
                <a:latin typeface="等线" panose="02010600030101010101" pitchFamily="2" charset="-122"/>
                <a:cs typeface="Times New Roman" panose="02020603050405020304" pitchFamily="18" charset="0"/>
              </a:rPr>
              <a:t>，</a:t>
            </a:r>
            <a:r>
              <a:rPr lang="en-US" altLang="zh-CN" sz="1800" dirty="0">
                <a:effectLst/>
                <a:latin typeface="等线" panose="02010600030101010101" pitchFamily="2" charset="-122"/>
                <a:cs typeface="Times New Roman" panose="02020603050405020304" pitchFamily="18" charset="0"/>
              </a:rPr>
              <a:t>speeds or  diverse environments. Which is hard to maintain accuracy. </a:t>
            </a:r>
            <a:br>
              <a:rPr lang="en-US" altLang="zh-CN" sz="1800" dirty="0">
                <a:effectLst/>
                <a:latin typeface="等线" panose="02010600030101010101" pitchFamily="2" charset="-122"/>
                <a:cs typeface="Times New Roman" panose="02020603050405020304" pitchFamily="18" charset="0"/>
              </a:rPr>
            </a:br>
            <a:endParaRPr lang="zh-CN" altLang="en-US" dirty="0"/>
          </a:p>
        </p:txBody>
      </p:sp>
      <p:sp>
        <p:nvSpPr>
          <p:cNvPr id="4" name="灯片编号占位符 3"/>
          <p:cNvSpPr>
            <a:spLocks noGrp="1"/>
          </p:cNvSpPr>
          <p:nvPr>
            <p:ph type="sldNum" sz="quarter" idx="5"/>
          </p:nvPr>
        </p:nvSpPr>
        <p:spPr/>
        <p:txBody>
          <a:bodyPr/>
          <a:lstStyle/>
          <a:p>
            <a:fld id="{19EFAD0F-5D97-4C49-B145-C57DEFFF189B}" type="slidenum">
              <a:rPr lang="en-AU" smtClean="0"/>
              <a:t>4</a:t>
            </a:fld>
            <a:endParaRPr lang="en-AU"/>
          </a:p>
        </p:txBody>
      </p:sp>
    </p:spTree>
    <p:extLst>
      <p:ext uri="{BB962C8B-B14F-4D97-AF65-F5344CB8AC3E}">
        <p14:creationId xmlns:p14="http://schemas.microsoft.com/office/powerpoint/2010/main" val="2941275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cs typeface="Times New Roman" panose="02020603050405020304" pitchFamily="18" charset="0"/>
              </a:rPr>
              <a:t>Here are some of the main modeling methods used in relevant literature. We can see that in general situations, most of the literature uses the YOLO model, and also involves the fast-</a:t>
            </a:r>
            <a:r>
              <a:rPr lang="en-US" altLang="zh-CN" sz="1800" dirty="0" err="1">
                <a:effectLst/>
                <a:latin typeface="等线" panose="02010600030101010101" pitchFamily="2" charset="-122"/>
                <a:cs typeface="Times New Roman" panose="02020603050405020304" pitchFamily="18" charset="0"/>
              </a:rPr>
              <a:t>cnn</a:t>
            </a:r>
            <a:r>
              <a:rPr lang="en-US" altLang="zh-CN" sz="1800" dirty="0">
                <a:effectLst/>
                <a:latin typeface="等线" panose="02010600030101010101" pitchFamily="2" charset="-122"/>
                <a:cs typeface="Times New Roman" panose="02020603050405020304" pitchFamily="18" charset="0"/>
              </a:rPr>
              <a:t> and </a:t>
            </a:r>
            <a:r>
              <a:rPr lang="en-US" altLang="zh-CN" sz="1800" dirty="0" err="1">
                <a:effectLst/>
                <a:latin typeface="等线" panose="02010600030101010101" pitchFamily="2" charset="-122"/>
                <a:cs typeface="Times New Roman" panose="02020603050405020304" pitchFamily="18" charset="0"/>
              </a:rPr>
              <a:t>ssd</a:t>
            </a:r>
            <a:r>
              <a:rPr lang="en-US" altLang="zh-CN" sz="1800" dirty="0">
                <a:effectLst/>
                <a:latin typeface="等线" panose="02010600030101010101" pitchFamily="2" charset="-122"/>
                <a:cs typeface="Times New Roman" panose="02020603050405020304" pitchFamily="18" charset="0"/>
              </a:rPr>
              <a:t> model. Our subsequent research and improvement will focus on these three models. </a:t>
            </a:r>
            <a:br>
              <a:rPr lang="en-US" altLang="zh-CN" sz="1800" dirty="0">
                <a:effectLst/>
                <a:latin typeface="等线" panose="02010600030101010101" pitchFamily="2" charset="-122"/>
                <a:cs typeface="Times New Roman" panose="02020603050405020304" pitchFamily="18" charset="0"/>
              </a:rPr>
            </a:br>
            <a:endParaRPr lang="zh-CN" altLang="en-US" dirty="0"/>
          </a:p>
        </p:txBody>
      </p:sp>
      <p:sp>
        <p:nvSpPr>
          <p:cNvPr id="4" name="灯片编号占位符 3"/>
          <p:cNvSpPr>
            <a:spLocks noGrp="1"/>
          </p:cNvSpPr>
          <p:nvPr>
            <p:ph type="sldNum" sz="quarter" idx="5"/>
          </p:nvPr>
        </p:nvSpPr>
        <p:spPr/>
        <p:txBody>
          <a:bodyPr/>
          <a:lstStyle/>
          <a:p>
            <a:fld id="{19EFAD0F-5D97-4C49-B145-C57DEFFF189B}" type="slidenum">
              <a:rPr lang="en-AU" smtClean="0"/>
              <a:t>5</a:t>
            </a:fld>
            <a:endParaRPr lang="en-AU"/>
          </a:p>
        </p:txBody>
      </p:sp>
    </p:spTree>
    <p:extLst>
      <p:ext uri="{BB962C8B-B14F-4D97-AF65-F5344CB8AC3E}">
        <p14:creationId xmlns:p14="http://schemas.microsoft.com/office/powerpoint/2010/main" val="405205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two columns of the annotations file represents the coordinate of the predicted  box top-left corner </a:t>
            </a:r>
          </a:p>
          <a:p>
            <a:r>
              <a:rPr lang="en-US" altLang="zh-CN" dirty="0"/>
              <a:t> The width heights   of the predicted object bounding box</a:t>
            </a:r>
          </a:p>
          <a:p>
            <a:r>
              <a:rPr lang="en-US" altLang="zh-CN" dirty="0"/>
              <a:t> SCORE indicates the confidence of the predicted bounding box</a:t>
            </a:r>
          </a:p>
          <a:p>
            <a:r>
              <a:rPr lang="en-US" altLang="zh-CN" dirty="0"/>
              <a:t> the type of annotated object, (i.e., ignored regions (0), pedestrian (1), </a:t>
            </a:r>
          </a:p>
          <a:p>
            <a:r>
              <a:rPr lang="en-US" altLang="zh-CN" dirty="0"/>
              <a:t>                      people (2), bicycle (3), car (4), van (5), truck (6), tricycle (7), awning-tricycle (8), bus (9), motor (10), </a:t>
            </a:r>
          </a:p>
          <a:p>
            <a:r>
              <a:rPr lang="en-US" altLang="zh-CN" dirty="0"/>
              <a:t>TRUNCATION  the degree of object parts appears outside a frame </a:t>
            </a:r>
          </a:p>
          <a:p>
            <a:r>
              <a:rPr lang="en-US" altLang="zh-CN" dirty="0"/>
              <a:t>	              (i.e., no truncation = 0 (truncation ratio 0%), and partial truncation = 1 (truncation ratio 1% °´ 50%)).=</a:t>
            </a:r>
          </a:p>
          <a:p>
            <a:r>
              <a:rPr lang="en-US" altLang="zh-CN" dirty="0"/>
              <a:t>OCCLUSION indicates the fraction of objects being occluded </a:t>
            </a:r>
          </a:p>
          <a:p>
            <a:r>
              <a:rPr lang="en-US" altLang="zh-CN" dirty="0"/>
              <a:t>	              (i.e., no occlusion = 0 (occlusion ratio 0%), partial occlusion = 1 (occlusion ratio 1% °´ 50%), </a:t>
            </a:r>
          </a:p>
          <a:p>
            <a:r>
              <a:rPr lang="en-US" altLang="zh-CN" dirty="0"/>
              <a:t>	              and heavy occlusion = 2 (occlusion ratio 50% ~ 100%)).</a:t>
            </a:r>
            <a:endParaRPr lang="zh-CN" altLang="en-US" dirty="0"/>
          </a:p>
        </p:txBody>
      </p:sp>
      <p:sp>
        <p:nvSpPr>
          <p:cNvPr id="4" name="灯片编号占位符 3"/>
          <p:cNvSpPr>
            <a:spLocks noGrp="1"/>
          </p:cNvSpPr>
          <p:nvPr>
            <p:ph type="sldNum" sz="quarter" idx="5"/>
          </p:nvPr>
        </p:nvSpPr>
        <p:spPr/>
        <p:txBody>
          <a:bodyPr/>
          <a:lstStyle/>
          <a:p>
            <a:fld id="{19EFAD0F-5D97-4C49-B145-C57DEFFF189B}" type="slidenum">
              <a:rPr lang="en-AU" smtClean="0"/>
              <a:t>6</a:t>
            </a:fld>
            <a:endParaRPr lang="en-AU"/>
          </a:p>
        </p:txBody>
      </p:sp>
    </p:spTree>
    <p:extLst>
      <p:ext uri="{BB962C8B-B14F-4D97-AF65-F5344CB8AC3E}">
        <p14:creationId xmlns:p14="http://schemas.microsoft.com/office/powerpoint/2010/main" val="5140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9EFAD0F-5D97-4C49-B145-C57DEFFF189B}" type="slidenum">
              <a:rPr lang="en-AU" smtClean="0"/>
              <a:t>14</a:t>
            </a:fld>
            <a:endParaRPr lang="en-AU"/>
          </a:p>
        </p:txBody>
      </p:sp>
    </p:spTree>
    <p:extLst>
      <p:ext uri="{BB962C8B-B14F-4D97-AF65-F5344CB8AC3E}">
        <p14:creationId xmlns:p14="http://schemas.microsoft.com/office/powerpoint/2010/main" val="178049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6A833-9B00-0484-4F77-E8D099A27F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CE181A-0FAB-3F4B-EB3F-19A3047DB7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7ED9ED-7E7C-78B5-20AC-F92FF5186F1C}"/>
              </a:ext>
            </a:extLst>
          </p:cNvPr>
          <p:cNvSpPr>
            <a:spLocks noGrp="1"/>
          </p:cNvSpPr>
          <p:nvPr>
            <p:ph type="body" idx="1"/>
          </p:nvPr>
        </p:nvSpPr>
        <p:spPr/>
        <p:txBody>
          <a:bodyPr/>
          <a:lstStyle/>
          <a:p>
            <a:r>
              <a:rPr lang="en-US" altLang="zh-CN" dirty="0"/>
              <a:t>YOLOv8 is developed for cases of object detection, segmentation and classification.</a:t>
            </a:r>
          </a:p>
          <a:p>
            <a:endParaRPr lang="en-US" altLang="zh-CN" dirty="0"/>
          </a:p>
          <a:p>
            <a:r>
              <a:rPr lang="en-US" altLang="zh-CN" dirty="0"/>
              <a:t>It includes Backbone for feature extraction, Neck for feature fusion and enhancement, and Head for decision. It is ideal for scenarios requiring quick responses, such as drone surveillance and autonomous driving. </a:t>
            </a:r>
          </a:p>
          <a:p>
            <a:endParaRPr lang="en-US" altLang="zh-CN" dirty="0"/>
          </a:p>
          <a:p>
            <a:r>
              <a:rPr lang="en-US" altLang="zh-CN" dirty="0"/>
              <a:t>Yolov8 has got five sub models according to different depth and width of the backbone and neck modules. Yolov8n has the least parameters and therefore the fastest computation speed, while yolov8x, the most complex structure and slowest speed.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But with more parameters and more complex structure, the model can get better performance. These adjustments allow yolov8 model to achieve the a balance between speed and accuracy across different sub-models, enabling users to select an appropriate one based on task requirements and hardware conditions. </a:t>
            </a:r>
          </a:p>
          <a:p>
            <a:endParaRPr lang="en-US" altLang="zh-CN" dirty="0"/>
          </a:p>
        </p:txBody>
      </p:sp>
      <p:sp>
        <p:nvSpPr>
          <p:cNvPr id="4" name="灯片编号占位符 3">
            <a:extLst>
              <a:ext uri="{FF2B5EF4-FFF2-40B4-BE49-F238E27FC236}">
                <a16:creationId xmlns:a16="http://schemas.microsoft.com/office/drawing/2014/main" id="{296D76D0-BE98-1DEF-B651-43A2D4772F5A}"/>
              </a:ext>
            </a:extLst>
          </p:cNvPr>
          <p:cNvSpPr>
            <a:spLocks noGrp="1"/>
          </p:cNvSpPr>
          <p:nvPr>
            <p:ph type="sldNum" sz="quarter" idx="5"/>
          </p:nvPr>
        </p:nvSpPr>
        <p:spPr/>
        <p:txBody>
          <a:bodyPr/>
          <a:lstStyle/>
          <a:p>
            <a:fld id="{19EFAD0F-5D97-4C49-B145-C57DEFFF189B}" type="slidenum">
              <a:rPr lang="en-AU" smtClean="0"/>
              <a:t>17</a:t>
            </a:fld>
            <a:endParaRPr lang="en-AU"/>
          </a:p>
        </p:txBody>
      </p:sp>
    </p:spTree>
    <p:extLst>
      <p:ext uri="{BB962C8B-B14F-4D97-AF65-F5344CB8AC3E}">
        <p14:creationId xmlns:p14="http://schemas.microsoft.com/office/powerpoint/2010/main" val="257049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DAED6-AA7E-22AA-EA0F-B64B2826B5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A43DD1-0F06-DA58-5A14-D387C92CA1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7A9644-A7A3-0C25-696D-FA695E1A40D1}"/>
              </a:ext>
            </a:extLst>
          </p:cNvPr>
          <p:cNvSpPr>
            <a:spLocks noGrp="1"/>
          </p:cNvSpPr>
          <p:nvPr>
            <p:ph type="body" idx="1"/>
          </p:nvPr>
        </p:nvSpPr>
        <p:spPr/>
        <p:txBody>
          <a:bodyPr/>
          <a:lstStyle/>
          <a:p>
            <a:r>
              <a:rPr lang="en-US" altLang="zh-CN" dirty="0"/>
              <a:t>For the training process, </a:t>
            </a:r>
          </a:p>
          <a:p>
            <a:endParaRPr lang="en-US" altLang="zh-CN" dirty="0"/>
          </a:p>
          <a:p>
            <a:r>
              <a:rPr lang="en-US" altLang="zh-CN" dirty="0"/>
              <a:t>YOLOv8’s input txt dataset should be in this form. It should include only five data for each line. </a:t>
            </a:r>
          </a:p>
          <a:p>
            <a:endParaRPr lang="en-US" altLang="zh-CN" dirty="0"/>
          </a:p>
          <a:p>
            <a:r>
              <a:rPr lang="en-US" altLang="zh-CN" dirty="0"/>
              <a:t>Specially, these two data are the coordinates of the bounding box’s center point, not the left corner coordinates. </a:t>
            </a:r>
          </a:p>
          <a:p>
            <a:endParaRPr lang="en-US" altLang="zh-CN" dirty="0"/>
          </a:p>
          <a:p>
            <a:r>
              <a:rPr lang="en-US" altLang="zh-CN" dirty="0"/>
              <a:t>After 100 epochs training, the results are shown here. For yolov8n, the model convergent, but for yolov8x, it still not. But we can see the performance is already much better than yolov8n. </a:t>
            </a:r>
          </a:p>
        </p:txBody>
      </p:sp>
      <p:sp>
        <p:nvSpPr>
          <p:cNvPr id="4" name="灯片编号占位符 3">
            <a:extLst>
              <a:ext uri="{FF2B5EF4-FFF2-40B4-BE49-F238E27FC236}">
                <a16:creationId xmlns:a16="http://schemas.microsoft.com/office/drawing/2014/main" id="{7B71160A-4419-FF3B-79BA-FB72F0A9597A}"/>
              </a:ext>
            </a:extLst>
          </p:cNvPr>
          <p:cNvSpPr>
            <a:spLocks noGrp="1"/>
          </p:cNvSpPr>
          <p:nvPr>
            <p:ph type="sldNum" sz="quarter" idx="5"/>
          </p:nvPr>
        </p:nvSpPr>
        <p:spPr/>
        <p:txBody>
          <a:bodyPr/>
          <a:lstStyle/>
          <a:p>
            <a:fld id="{19EFAD0F-5D97-4C49-B145-C57DEFFF189B}" type="slidenum">
              <a:rPr lang="en-AU" smtClean="0"/>
              <a:t>18</a:t>
            </a:fld>
            <a:endParaRPr lang="en-AU"/>
          </a:p>
        </p:txBody>
      </p:sp>
    </p:spTree>
    <p:extLst>
      <p:ext uri="{BB962C8B-B14F-4D97-AF65-F5344CB8AC3E}">
        <p14:creationId xmlns:p14="http://schemas.microsoft.com/office/powerpoint/2010/main" val="1635308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CC69-1DB5-8B4C-E984-537775889A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746AB9C-35E1-72A7-C1BD-2A68ABDF5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3BADF0C-51C6-7419-3D8D-CE50A38B869C}"/>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65DC2B86-F199-D6C7-6508-0F212835FA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6CA229-935C-8099-0E86-5ECC48D06E93}"/>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1755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9202-C610-B140-08AE-44A7A81AE15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2C6ED7-FC32-3714-E040-43D1C4BE2F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690846-30E1-0BAF-95AF-2C33ADEE6F9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02EBE872-C7C3-B46E-9774-8FB6415FB2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F6FBA00-691F-09A6-F95B-E68F8744BC6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8675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E502C-2424-B094-C539-7DA0B74C68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C953B7A-E936-2389-15BD-97911F5B1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08DFD5-019B-E5BD-82F1-29E012B370F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EF73B12-943B-CDB8-92BA-AA488F9AD7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FD7ABB-25EC-73C5-D340-E23440DCE82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951005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1" y="372292"/>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a:stretch>
            <a:fillRect/>
          </a:stretch>
        </p:blipFill>
        <p:spPr>
          <a:xfrm>
            <a:off x="11507849" y="6139546"/>
            <a:ext cx="598271" cy="701040"/>
          </a:xfrm>
          <a:prstGeom prst="rect">
            <a:avLst/>
          </a:prstGeom>
        </p:spPr>
      </p:pic>
      <p:sp>
        <p:nvSpPr>
          <p:cNvPr id="4" name="Title Placeholder 1">
            <a:extLst>
              <a:ext uri="{FF2B5EF4-FFF2-40B4-BE49-F238E27FC236}">
                <a16:creationId xmlns:a16="http://schemas.microsoft.com/office/drawing/2014/main" id="{EC14B686-A7B8-C34E-BD3F-17AD7280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9B41C51-D68E-9449-86C7-CBC06D1C8A04}"/>
              </a:ext>
            </a:extLst>
          </p:cNvPr>
          <p:cNvSpPr>
            <a:spLocks noGrp="1"/>
          </p:cNvSpPr>
          <p:nvPr>
            <p:ph idx="1"/>
          </p:nvPr>
        </p:nvSpPr>
        <p:spPr>
          <a:xfrm>
            <a:off x="838200" y="1825625"/>
            <a:ext cx="10515600" cy="408815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A183BF01-419E-0890-7FE1-A0EF7A192F51}"/>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B1BC6101-507B-F3EE-D41C-583775C6FD7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4985946-5ABD-9B6F-9732-CD57BE2421A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9549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pic>
        <p:nvPicPr>
          <p:cNvPr id="11" name="Picture 10">
            <a:extLst>
              <a:ext uri="{FF2B5EF4-FFF2-40B4-BE49-F238E27FC236}">
                <a16:creationId xmlns:a16="http://schemas.microsoft.com/office/drawing/2014/main" id="{C6E5ACA8-1A29-9F40-A4E7-578A7ACF5CD2}"/>
              </a:ext>
            </a:extLst>
          </p:cNvPr>
          <p:cNvPicPr>
            <a:picLocks noChangeAspect="1"/>
          </p:cNvPicPr>
          <p:nvPr userDrawn="1"/>
        </p:nvPicPr>
        <p:blipFill>
          <a:blip r:embed="rId3"/>
          <a:stretch>
            <a:fillRect/>
          </a:stretch>
        </p:blipFill>
        <p:spPr>
          <a:xfrm>
            <a:off x="415055" y="4792776"/>
            <a:ext cx="1760572" cy="1842248"/>
          </a:xfrm>
          <a:prstGeom prst="rect">
            <a:avLst/>
          </a:prstGeom>
        </p:spPr>
      </p:pic>
    </p:spTree>
    <p:extLst>
      <p:ext uri="{BB962C8B-B14F-4D97-AF65-F5344CB8AC3E}">
        <p14:creationId xmlns:p14="http://schemas.microsoft.com/office/powerpoint/2010/main" val="341685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EDE7-E9E0-024D-ECA2-08E54B25DB1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017D77A-76FB-85A4-F394-25213E4C8E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DFCDC2-DAA7-2417-8C12-59AD99F73D0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5294E4FE-3DEB-1A78-A982-79D37BE3DD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F844F9-28BE-776B-9E9D-2D8B60BFE349}"/>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6062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6D2-4849-55F2-9EDF-A792D2D5D8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A57F27-84A0-5427-C58F-7B0A3B7D35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151D2F-4DB1-E58D-F5B2-22856EBD9F09}"/>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2564215E-C1E7-0772-7B69-C49D663C03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C38AE6-A79D-47C3-230B-1AC81712ABCB}"/>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15606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1BEC-192D-937E-DA59-2C1E6F92856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84B18E9-9BA1-6BDC-7D49-312A5A52B1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12D44C6-412A-DD4D-862D-B5E514E9B1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7240C3E-1460-3B32-C784-A5390B819409}"/>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8D6C3E9E-91F4-68EB-3214-136D87F19E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AA5AB8-7D83-5F63-650F-2F42E603A9D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2984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9673-788D-CEB8-3CAB-5325857C763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E7A4327-CB54-2F05-89B1-AE24F0436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E392B2-77BB-A618-6A0F-13C2A2CD9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2758D8B-E275-A357-1522-80C6F2515F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DB81CE-9484-C3CC-76E1-DBC0AAD00E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87C95D1-9F2A-BFEE-8F8A-A71FEA5D4B6C}"/>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BD2A9D27-286A-0CD0-536E-3C31470F9E3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683C16E-2B21-4D45-0DB5-880C81E3FE32}"/>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80152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0EBF-8DA3-0A25-1033-CC234E8A462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45438F8-89A1-A067-F8E9-70C1687FAED1}"/>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25613E1D-0C4A-5D32-26F9-1BCEB8481A5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2DFB03E-F9B4-2433-81E1-3BD50D86FCF8}"/>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6358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F21A5-757D-D6A3-9443-5A6371AF2C16}"/>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42F14B1B-5FF6-8469-6441-EB5B8B69B1E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2CD0E0-0D21-6F48-935E-F6B75CC63DE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51715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A84B-7940-7822-2557-A9F64C4F6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1BFA02-B7AD-C565-8B71-EBFE90B147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DC65417-3DB2-4D8D-8200-BD30635C5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0B6C3-E111-C7CB-AC6A-CC00EF12A63A}"/>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F88C9C6B-73DF-DF29-7D8E-406889E845D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5FA417-731E-9727-AF6F-6D28C1550517}"/>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7783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2BEE-A08A-4C6E-7CF0-B5E142A6A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0CB7E99-09CB-4FCE-7697-4152BD23E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B76087A-FE5D-60D9-AE0C-90223805A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C7038-77D9-3267-A27B-7B49BB1DB3B1}"/>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C54014C3-2621-ED8B-BAFE-7382D98EBBE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C83137F-F472-9F0A-46F3-68538886EFB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80259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14D76-5DF1-A4E1-1338-B03D3642B4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DC58865-62AB-234F-36FF-19D673DE8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927987-368E-CEF9-CAA0-840585717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56EC300B-6F01-71B4-9B2C-1056A57DE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A400E20-46EB-CC1D-6BF8-5489021285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D6A8B-B5C3-4437-A9DE-A8C2149171DD}" type="slidenum">
              <a:rPr lang="en-AU" smtClean="0"/>
              <a:t>‹#›</a:t>
            </a:fld>
            <a:endParaRPr lang="en-AU"/>
          </a:p>
        </p:txBody>
      </p:sp>
    </p:spTree>
    <p:extLst>
      <p:ext uri="{BB962C8B-B14F-4D97-AF65-F5344CB8AC3E}">
        <p14:creationId xmlns:p14="http://schemas.microsoft.com/office/powerpoint/2010/main" val="4197211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www.picpedia.org/highway-signs/q/questions.html" TargetMode="External"/><Relationship Id="rId2" Type="http://schemas.openxmlformats.org/officeDocument/2006/relationships/image" Target="../media/image32.jp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FF856-7F9C-9D4C-B764-1C7E4E7233C0}"/>
              </a:ext>
            </a:extLst>
          </p:cNvPr>
          <p:cNvSpPr txBox="1"/>
          <p:nvPr/>
        </p:nvSpPr>
        <p:spPr>
          <a:xfrm>
            <a:off x="-78497" y="2236126"/>
            <a:ext cx="5622524" cy="2308324"/>
          </a:xfrm>
          <a:prstGeom prst="rect">
            <a:avLst/>
          </a:prstGeom>
          <a:noFill/>
        </p:spPr>
        <p:txBody>
          <a:bodyPr wrap="square" lIns="91440" tIns="45720" rIns="91440" bIns="45720" rtlCol="0" anchor="t">
            <a:spAutoFit/>
          </a:bodyPr>
          <a:lstStyle/>
          <a:p>
            <a:pPr algn="ctr"/>
            <a:r>
              <a:rPr lang="en-US" sz="4800" b="1" dirty="0">
                <a:latin typeface="Arial"/>
                <a:cs typeface="Arial"/>
              </a:rPr>
              <a:t>Object Detection for Autonomous Drones</a:t>
            </a:r>
            <a:endParaRPr lang="en-US" sz="4800" b="1" dirty="0">
              <a:cs typeface="Calibri"/>
            </a:endParaRPr>
          </a:p>
        </p:txBody>
      </p:sp>
      <p:sp>
        <p:nvSpPr>
          <p:cNvPr id="3" name="TextBox 2">
            <a:extLst>
              <a:ext uri="{FF2B5EF4-FFF2-40B4-BE49-F238E27FC236}">
                <a16:creationId xmlns:a16="http://schemas.microsoft.com/office/drawing/2014/main" id="{5CCCC68E-A06E-1747-A719-B74DFB9FB81B}"/>
              </a:ext>
            </a:extLst>
          </p:cNvPr>
          <p:cNvSpPr txBox="1"/>
          <p:nvPr/>
        </p:nvSpPr>
        <p:spPr>
          <a:xfrm>
            <a:off x="5544026" y="2562407"/>
            <a:ext cx="6638005" cy="3908762"/>
          </a:xfrm>
          <a:prstGeom prst="rect">
            <a:avLst/>
          </a:prstGeom>
          <a:noFill/>
        </p:spPr>
        <p:txBody>
          <a:bodyPr wrap="square" lIns="91440" tIns="45720" rIns="91440" bIns="45720" rtlCol="0" anchor="t">
            <a:spAutoFit/>
          </a:bodyPr>
          <a:lstStyle/>
          <a:p>
            <a:pPr algn="ctr" fontAlgn="base"/>
            <a:r>
              <a:rPr lang="en-US" sz="4000" dirty="0">
                <a:latin typeface="Arial" panose="020B0604020202020204" pitchFamily="34" charset="0"/>
                <a:cs typeface="Arial" panose="020B0604020202020204" pitchFamily="34" charset="0"/>
              </a:rPr>
              <a:t>Alpha</a:t>
            </a:r>
          </a:p>
          <a:p>
            <a:pPr algn="ctr" fontAlgn="base"/>
            <a:endParaRPr lang="en-US" sz="4000" dirty="0">
              <a:latin typeface="Arial" panose="020B0604020202020204" pitchFamily="34" charset="0"/>
              <a:cs typeface="Arial" panose="020B0604020202020204" pitchFamily="34" charset="0"/>
            </a:endParaRPr>
          </a:p>
          <a:p>
            <a:pPr fontAlgn="base"/>
            <a:r>
              <a:rPr lang="en-US" sz="2800" dirty="0" err="1">
                <a:latin typeface="Arial" panose="020B0604020202020204" pitchFamily="34" charset="0"/>
                <a:cs typeface="Arial" panose="020B0604020202020204" pitchFamily="34" charset="0"/>
              </a:rPr>
              <a:t>Mengfei</a:t>
            </a:r>
            <a:r>
              <a:rPr lang="en-US" sz="2800" dirty="0">
                <a:latin typeface="Arial" panose="020B0604020202020204" pitchFamily="34" charset="0"/>
                <a:cs typeface="Arial" panose="020B0604020202020204" pitchFamily="34" charset="0"/>
              </a:rPr>
              <a:t> Li (z5521416)</a:t>
            </a:r>
          </a:p>
          <a:p>
            <a:pPr fontAlgn="base"/>
            <a:r>
              <a:rPr lang="en-US" altLang="zh-CN" sz="2800" dirty="0" err="1">
                <a:latin typeface="Arial" panose="020B0604020202020204" pitchFamily="34" charset="0"/>
                <a:cs typeface="Arial" panose="020B0604020202020204" pitchFamily="34" charset="0"/>
              </a:rPr>
              <a:t>Yansong</a:t>
            </a:r>
            <a:r>
              <a:rPr lang="en-US" altLang="zh-CN" sz="2800" dirty="0">
                <a:latin typeface="Arial" panose="020B0604020202020204" pitchFamily="34" charset="0"/>
                <a:cs typeface="Arial" panose="020B0604020202020204" pitchFamily="34" charset="0"/>
              </a:rPr>
              <a:t> Zhu (z5470782)</a:t>
            </a:r>
          </a:p>
          <a:p>
            <a:pPr fontAlgn="base"/>
            <a:r>
              <a:rPr lang="en-US" altLang="zh-CN" sz="2800" dirty="0" err="1">
                <a:latin typeface="Arial" panose="020B0604020202020204" pitchFamily="34" charset="0"/>
                <a:cs typeface="Arial" panose="020B0604020202020204" pitchFamily="34" charset="0"/>
              </a:rPr>
              <a:t>Zhuoyu</a:t>
            </a:r>
            <a:r>
              <a:rPr lang="en-US" altLang="zh-CN" sz="2800" dirty="0">
                <a:latin typeface="Arial" panose="020B0604020202020204" pitchFamily="34" charset="0"/>
                <a:cs typeface="Arial" panose="020B0604020202020204" pitchFamily="34" charset="0"/>
              </a:rPr>
              <a:t> Wang (z5540457)</a:t>
            </a:r>
            <a:endParaRPr lang="en-US" sz="2800" dirty="0">
              <a:latin typeface="Arial" panose="020B0604020202020204" pitchFamily="34" charset="0"/>
              <a:cs typeface="Arial" panose="020B0604020202020204" pitchFamily="34" charset="0"/>
            </a:endParaRPr>
          </a:p>
          <a:p>
            <a:pPr fontAlgn="base"/>
            <a:r>
              <a:rPr lang="en-US" sz="2800" dirty="0" err="1">
                <a:latin typeface="Arial" panose="020B0604020202020204" pitchFamily="34" charset="0"/>
                <a:cs typeface="Arial" panose="020B0604020202020204" pitchFamily="34" charset="0"/>
              </a:rPr>
              <a:t>Zhaoyu</a:t>
            </a:r>
            <a:r>
              <a:rPr lang="en-US" sz="2800" dirty="0">
                <a:latin typeface="Arial" panose="020B0604020202020204" pitchFamily="34" charset="0"/>
                <a:cs typeface="Arial" panose="020B0604020202020204" pitchFamily="34" charset="0"/>
              </a:rPr>
              <a:t> Yan (z5452207)</a:t>
            </a:r>
          </a:p>
          <a:p>
            <a:pPr fontAlgn="base"/>
            <a:r>
              <a:rPr lang="en-US" sz="2800" dirty="0">
                <a:latin typeface="Arial" panose="020B0604020202020204" pitchFamily="34" charset="0"/>
                <a:cs typeface="Arial" panose="020B0604020202020204" pitchFamily="34" charset="0"/>
              </a:rPr>
              <a:t>Jiayang Jiang (z5319476)</a:t>
            </a:r>
          </a:p>
          <a:p>
            <a:pPr fontAlgn="base"/>
            <a:endParaRPr lang="en-US" sz="28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358CFF4-4A71-6E0B-6BFE-23D8BB0A22F1}"/>
              </a:ext>
            </a:extLst>
          </p:cNvPr>
          <p:cNvPicPr>
            <a:picLocks noChangeAspect="1"/>
          </p:cNvPicPr>
          <p:nvPr/>
        </p:nvPicPr>
        <p:blipFill>
          <a:blip r:embed="rId3"/>
          <a:srcRect b="15660"/>
          <a:stretch/>
        </p:blipFill>
        <p:spPr>
          <a:xfrm>
            <a:off x="5666271" y="43922"/>
            <a:ext cx="3137531" cy="2094423"/>
          </a:xfrm>
          <a:prstGeom prst="rect">
            <a:avLst/>
          </a:prstGeom>
        </p:spPr>
      </p:pic>
      <p:pic>
        <p:nvPicPr>
          <p:cNvPr id="5" name="图片 4">
            <a:extLst>
              <a:ext uri="{FF2B5EF4-FFF2-40B4-BE49-F238E27FC236}">
                <a16:creationId xmlns:a16="http://schemas.microsoft.com/office/drawing/2014/main" id="{C1DD1B0F-7253-812D-41A7-8BFBA4A06401}"/>
              </a:ext>
            </a:extLst>
          </p:cNvPr>
          <p:cNvPicPr>
            <a:picLocks noChangeAspect="1"/>
          </p:cNvPicPr>
          <p:nvPr/>
        </p:nvPicPr>
        <p:blipFill>
          <a:blip r:embed="rId4"/>
          <a:stretch>
            <a:fillRect/>
          </a:stretch>
        </p:blipFill>
        <p:spPr>
          <a:xfrm>
            <a:off x="9030305" y="43922"/>
            <a:ext cx="2937149" cy="2094423"/>
          </a:xfrm>
          <a:prstGeom prst="rect">
            <a:avLst/>
          </a:prstGeom>
        </p:spPr>
      </p:pic>
    </p:spTree>
    <p:extLst>
      <p:ext uri="{BB962C8B-B14F-4D97-AF65-F5344CB8AC3E}">
        <p14:creationId xmlns:p14="http://schemas.microsoft.com/office/powerpoint/2010/main" val="341360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8" y="136525"/>
            <a:ext cx="11631168" cy="838835"/>
          </a:xfrm>
        </p:spPr>
        <p:txBody>
          <a:bodyPr>
            <a:normAutofit/>
          </a:bodyPr>
          <a:lstStyle/>
          <a:p>
            <a:r>
              <a:rPr lang="en-GB" dirty="0"/>
              <a:t>Data Analysis</a:t>
            </a:r>
            <a:endParaRPr lang="en-AU" dirty="0"/>
          </a:p>
        </p:txBody>
      </p:sp>
      <p:sp>
        <p:nvSpPr>
          <p:cNvPr id="4" name="Slide Number Placeholder 3"/>
          <p:cNvSpPr>
            <a:spLocks noGrp="1"/>
          </p:cNvSpPr>
          <p:nvPr>
            <p:ph type="sldNum" sz="quarter" idx="12"/>
          </p:nvPr>
        </p:nvSpPr>
        <p:spPr/>
        <p:txBody>
          <a:bodyPr/>
          <a:lstStyle/>
          <a:p>
            <a:fld id="{6BAD6A8B-B5C3-4437-A9DE-A8C2149171DD}" type="slidenum">
              <a:rPr lang="en-AU" smtClean="0"/>
              <a:t>10</a:t>
            </a:fld>
            <a:endParaRPr lang="en-AU"/>
          </a:p>
        </p:txBody>
      </p:sp>
      <p:sp>
        <p:nvSpPr>
          <p:cNvPr id="9" name="文本框 8"/>
          <p:cNvSpPr txBox="1"/>
          <p:nvPr/>
        </p:nvSpPr>
        <p:spPr>
          <a:xfrm>
            <a:off x="598170" y="1271270"/>
            <a:ext cx="8590915" cy="460375"/>
          </a:xfrm>
          <a:prstGeom prst="rect">
            <a:avLst/>
          </a:prstGeom>
          <a:noFill/>
        </p:spPr>
        <p:txBody>
          <a:bodyPr wrap="square" rtlCol="0">
            <a:spAutoFit/>
          </a:bodyPr>
          <a:lstStyle/>
          <a:p>
            <a:pPr>
              <a:buFont typeface="Wingdings" panose="05000000000000000000" pitchFamily="2" charset="2"/>
              <a:buChar char="Ø"/>
            </a:pPr>
            <a:r>
              <a:rPr lang="en-US" altLang="en-AU" sz="2400" dirty="0" err="1">
                <a:latin typeface="Arial" panose="020B0604020202020204" pitchFamily="34" charset="0"/>
                <a:cs typeface="Arial" panose="020B0604020202020204" pitchFamily="34" charset="0"/>
                <a:sym typeface="+mn-ea"/>
              </a:rPr>
              <a:t>Principle of </a:t>
            </a:r>
            <a:r>
              <a:rPr lang="en-US" altLang="en-AU" sz="2400" dirty="0">
                <a:latin typeface="Arial" panose="020B0604020202020204" pitchFamily="34" charset="0"/>
                <a:ea typeface="Roboto" panose="02000000000000000000" pitchFamily="2" charset="0"/>
                <a:cs typeface="Arial" panose="020B0604020202020204" pitchFamily="34" charset="0"/>
                <a:sym typeface="+mn-ea"/>
              </a:rPr>
              <a:t>Augmentation_Mosaic_update.py</a:t>
            </a:r>
            <a:endParaRPr lang="en-AU" altLang="zh-CN" sz="2400" dirty="0">
              <a:latin typeface="Arial" panose="020B0604020202020204" pitchFamily="34" charset="0"/>
              <a:cs typeface="Arial" panose="020B0604020202020204" pitchFamily="34" charset="0"/>
            </a:endParaRPr>
          </a:p>
        </p:txBody>
      </p:sp>
      <p:pic>
        <p:nvPicPr>
          <p:cNvPr id="7" name="图片 6" descr="0000007_04999_d_0000036"/>
          <p:cNvPicPr>
            <a:picLocks noChangeAspect="1"/>
          </p:cNvPicPr>
          <p:nvPr/>
        </p:nvPicPr>
        <p:blipFill>
          <a:blip r:embed="rId2"/>
          <a:stretch>
            <a:fillRect/>
          </a:stretch>
        </p:blipFill>
        <p:spPr>
          <a:xfrm>
            <a:off x="474980" y="2507615"/>
            <a:ext cx="3600000" cy="2025000"/>
          </a:xfrm>
          <a:prstGeom prst="rect">
            <a:avLst/>
          </a:prstGeom>
        </p:spPr>
      </p:pic>
      <p:sp>
        <p:nvSpPr>
          <p:cNvPr id="10" name="十字形 9"/>
          <p:cNvSpPr/>
          <p:nvPr/>
        </p:nvSpPr>
        <p:spPr>
          <a:xfrm>
            <a:off x="4174490" y="3328035"/>
            <a:ext cx="373380" cy="373380"/>
          </a:xfrm>
          <a:prstGeom prst="plus">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descr="9999937_00000_d_0000224"/>
          <p:cNvPicPr>
            <a:picLocks noChangeAspect="1"/>
          </p:cNvPicPr>
          <p:nvPr/>
        </p:nvPicPr>
        <p:blipFill>
          <a:blip r:embed="rId3"/>
          <a:stretch>
            <a:fillRect/>
          </a:stretch>
        </p:blipFill>
        <p:spPr>
          <a:xfrm>
            <a:off x="4681220" y="1888490"/>
            <a:ext cx="1800000" cy="1012764"/>
          </a:xfrm>
          <a:prstGeom prst="rect">
            <a:avLst/>
          </a:prstGeom>
        </p:spPr>
      </p:pic>
      <p:pic>
        <p:nvPicPr>
          <p:cNvPr id="12" name="图片 11" descr="9999937_00000_d_0000189"/>
          <p:cNvPicPr>
            <a:picLocks noChangeAspect="1"/>
          </p:cNvPicPr>
          <p:nvPr/>
        </p:nvPicPr>
        <p:blipFill>
          <a:blip r:embed="rId4"/>
          <a:stretch>
            <a:fillRect/>
          </a:stretch>
        </p:blipFill>
        <p:spPr>
          <a:xfrm>
            <a:off x="4668520" y="3093720"/>
            <a:ext cx="1800000" cy="1012764"/>
          </a:xfrm>
          <a:prstGeom prst="rect">
            <a:avLst/>
          </a:prstGeom>
        </p:spPr>
      </p:pic>
      <p:pic>
        <p:nvPicPr>
          <p:cNvPr id="13" name="图片 12" descr="0000136_01783_d_0000157"/>
          <p:cNvPicPr>
            <a:picLocks noChangeAspect="1"/>
          </p:cNvPicPr>
          <p:nvPr/>
        </p:nvPicPr>
        <p:blipFill>
          <a:blip r:embed="rId5"/>
          <a:stretch>
            <a:fillRect/>
          </a:stretch>
        </p:blipFill>
        <p:spPr>
          <a:xfrm>
            <a:off x="4668520" y="4298950"/>
            <a:ext cx="1800000" cy="1012500"/>
          </a:xfrm>
          <a:prstGeom prst="rect">
            <a:avLst/>
          </a:prstGeom>
        </p:spPr>
      </p:pic>
      <p:sp>
        <p:nvSpPr>
          <p:cNvPr id="14" name="右箭头 13"/>
          <p:cNvSpPr/>
          <p:nvPr/>
        </p:nvSpPr>
        <p:spPr>
          <a:xfrm>
            <a:off x="6589395" y="3328035"/>
            <a:ext cx="708660" cy="3841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TextBox 5"/>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err="1">
                <a:latin typeface="Arial" panose="020B0604020202020204" pitchFamily="34" charset="0"/>
                <a:cs typeface="Arial" panose="020B0604020202020204" pitchFamily="34" charset="0"/>
              </a:rPr>
              <a:t>Yansong</a:t>
            </a:r>
            <a:r>
              <a:rPr lang="en-US" altLang="zh-CN" sz="1100" dirty="0">
                <a:latin typeface="Arial" panose="020B0604020202020204" pitchFamily="34" charset="0"/>
                <a:cs typeface="Arial" panose="020B0604020202020204" pitchFamily="34" charset="0"/>
              </a:rPr>
              <a:t> Zhu (z5470782)</a:t>
            </a:r>
          </a:p>
        </p:txBody>
      </p:sp>
      <p:pic>
        <p:nvPicPr>
          <p:cNvPr id="5" name="图片 4" descr="wind_output_round0_img_0"/>
          <p:cNvPicPr>
            <a:picLocks noChangeAspect="1"/>
          </p:cNvPicPr>
          <p:nvPr/>
        </p:nvPicPr>
        <p:blipFill>
          <a:blip r:embed="rId6"/>
          <a:stretch>
            <a:fillRect/>
          </a:stretch>
        </p:blipFill>
        <p:spPr>
          <a:xfrm>
            <a:off x="7593330" y="2507615"/>
            <a:ext cx="3943985" cy="22186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8" y="136525"/>
            <a:ext cx="11631168" cy="838835"/>
          </a:xfrm>
        </p:spPr>
        <p:txBody>
          <a:bodyPr>
            <a:normAutofit/>
          </a:bodyPr>
          <a:lstStyle/>
          <a:p>
            <a:r>
              <a:rPr lang="en-GB" dirty="0"/>
              <a:t>Data Analysis</a:t>
            </a:r>
            <a:endParaRPr lang="en-AU" dirty="0"/>
          </a:p>
        </p:txBody>
      </p:sp>
      <p:sp>
        <p:nvSpPr>
          <p:cNvPr id="4" name="Slide Number Placeholder 3"/>
          <p:cNvSpPr>
            <a:spLocks noGrp="1"/>
          </p:cNvSpPr>
          <p:nvPr>
            <p:ph type="sldNum" sz="quarter" idx="12"/>
          </p:nvPr>
        </p:nvSpPr>
        <p:spPr/>
        <p:txBody>
          <a:bodyPr/>
          <a:lstStyle/>
          <a:p>
            <a:fld id="{6BAD6A8B-B5C3-4437-A9DE-A8C2149171DD}" type="slidenum">
              <a:rPr lang="en-AU" smtClean="0"/>
              <a:t>11</a:t>
            </a:fld>
            <a:endParaRPr lang="en-AU"/>
          </a:p>
        </p:txBody>
      </p:sp>
      <p:sp>
        <p:nvSpPr>
          <p:cNvPr id="9" name="文本框 8"/>
          <p:cNvSpPr txBox="1"/>
          <p:nvPr/>
        </p:nvSpPr>
        <p:spPr>
          <a:xfrm>
            <a:off x="598170" y="1271270"/>
            <a:ext cx="10367010" cy="460375"/>
          </a:xfrm>
          <a:prstGeom prst="rect">
            <a:avLst/>
          </a:prstGeom>
          <a:noFill/>
        </p:spPr>
        <p:txBody>
          <a:bodyPr wrap="square" rtlCol="0">
            <a:spAutoFit/>
          </a:bodyPr>
          <a:lstStyle/>
          <a:p>
            <a:pPr>
              <a:buFont typeface="Wingdings" panose="05000000000000000000" pitchFamily="2" charset="2"/>
              <a:buChar char="Ø"/>
            </a:pPr>
            <a:r>
              <a:rPr lang="en-US" altLang="en-AU" sz="2400" dirty="0">
                <a:latin typeface="Arial" panose="020B0604020202020204" pitchFamily="34" charset="0"/>
                <a:cs typeface="Arial" panose="020B0604020202020204" pitchFamily="34" charset="0"/>
                <a:sym typeface="+mn-ea"/>
              </a:rPr>
              <a:t>Use labeling to prove </a:t>
            </a:r>
            <a:r>
              <a:rPr lang="en-US" altLang="en-AU" sz="2400" b="1" dirty="0">
                <a:solidFill>
                  <a:srgbClr val="FF0000"/>
                </a:solidFill>
                <a:latin typeface="Arial" panose="020B0604020202020204" pitchFamily="34" charset="0"/>
                <a:cs typeface="Arial" panose="020B0604020202020204" pitchFamily="34" charset="0"/>
                <a:sym typeface="+mn-ea"/>
              </a:rPr>
              <a:t>annotations are correct</a:t>
            </a:r>
            <a:r>
              <a:rPr lang="en-US" altLang="en-AU" sz="2400" dirty="0">
                <a:latin typeface="Arial" panose="020B0604020202020204" pitchFamily="34" charset="0"/>
                <a:cs typeface="Arial" panose="020B0604020202020204" pitchFamily="34" charset="0"/>
                <a:sym typeface="+mn-ea"/>
              </a:rPr>
              <a:t> after Augmentation</a:t>
            </a:r>
            <a:endParaRPr lang="en-AU" altLang="zh-CN" sz="2400" dirty="0">
              <a:latin typeface="Arial" panose="020B0604020202020204" pitchFamily="34" charset="0"/>
              <a:cs typeface="Arial" panose="020B0604020202020204" pitchFamily="34" charset="0"/>
            </a:endParaRPr>
          </a:p>
        </p:txBody>
      </p:sp>
      <p:sp>
        <p:nvSpPr>
          <p:cNvPr id="17" name="TextBox 5"/>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err="1">
                <a:latin typeface="Arial" panose="020B0604020202020204" pitchFamily="34" charset="0"/>
                <a:cs typeface="Arial" panose="020B0604020202020204" pitchFamily="34" charset="0"/>
              </a:rPr>
              <a:t>Yansong</a:t>
            </a:r>
            <a:r>
              <a:rPr lang="en-US" altLang="zh-CN" sz="1100" dirty="0">
                <a:latin typeface="Arial" panose="020B0604020202020204" pitchFamily="34" charset="0"/>
                <a:cs typeface="Arial" panose="020B0604020202020204" pitchFamily="34" charset="0"/>
              </a:rPr>
              <a:t> Zhu (z5470782)</a:t>
            </a:r>
          </a:p>
        </p:txBody>
      </p:sp>
      <p:pic>
        <p:nvPicPr>
          <p:cNvPr id="3" name="图片 2"/>
          <p:cNvPicPr>
            <a:picLocks noChangeAspect="1"/>
          </p:cNvPicPr>
          <p:nvPr/>
        </p:nvPicPr>
        <p:blipFill>
          <a:blip r:embed="rId2"/>
          <a:stretch>
            <a:fillRect/>
          </a:stretch>
        </p:blipFill>
        <p:spPr>
          <a:xfrm>
            <a:off x="2140585" y="1741170"/>
            <a:ext cx="7564755" cy="40220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8" y="136525"/>
            <a:ext cx="11631168" cy="838835"/>
          </a:xfrm>
        </p:spPr>
        <p:txBody>
          <a:bodyPr>
            <a:normAutofit/>
          </a:bodyPr>
          <a:lstStyle/>
          <a:p>
            <a:r>
              <a:rPr lang="en-GB" altLang="zh-CN" dirty="0"/>
              <a:t>Data Analysis- </a:t>
            </a:r>
            <a:r>
              <a:rPr lang="en-GB" altLang="zh-CN" dirty="0" err="1"/>
              <a:t>Anontation</a:t>
            </a:r>
            <a:endParaRPr lang="en-AU" dirty="0"/>
          </a:p>
        </p:txBody>
      </p:sp>
      <p:sp>
        <p:nvSpPr>
          <p:cNvPr id="4" name="Slide Number Placeholder 3"/>
          <p:cNvSpPr>
            <a:spLocks noGrp="1"/>
          </p:cNvSpPr>
          <p:nvPr>
            <p:ph type="sldNum" sz="quarter" idx="12"/>
          </p:nvPr>
        </p:nvSpPr>
        <p:spPr/>
        <p:txBody>
          <a:bodyPr/>
          <a:lstStyle/>
          <a:p>
            <a:fld id="{6BAD6A8B-B5C3-4437-A9DE-A8C2149171DD}" type="slidenum">
              <a:rPr lang="en-AU" smtClean="0"/>
              <a:t>12</a:t>
            </a:fld>
            <a:endParaRPr lang="en-AU"/>
          </a:p>
        </p:txBody>
      </p:sp>
      <p:sp>
        <p:nvSpPr>
          <p:cNvPr id="11" name="Content Placeholder 2"/>
          <p:cNvSpPr txBox="1"/>
          <p:nvPr/>
        </p:nvSpPr>
        <p:spPr>
          <a:xfrm>
            <a:off x="231648" y="1059998"/>
            <a:ext cx="4696047" cy="502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AU" altLang="zh-CN" sz="2800" dirty="0" err="1">
                <a:latin typeface="Arial" panose="020B0604020202020204" pitchFamily="34" charset="0"/>
                <a:cs typeface="Arial" panose="020B0604020202020204" pitchFamily="34" charset="0"/>
              </a:rPr>
              <a:t>Visdrone</a:t>
            </a:r>
            <a:r>
              <a:rPr lang="en-AU" altLang="zh-CN" sz="2800" dirty="0">
                <a:latin typeface="Arial" panose="020B0604020202020204" pitchFamily="34" charset="0"/>
                <a:cs typeface="Arial" panose="020B0604020202020204" pitchFamily="34" charset="0"/>
              </a:rPr>
              <a:t>-dataset/</a:t>
            </a:r>
          </a:p>
          <a:p>
            <a:pPr>
              <a:buFont typeface="Wingdings" panose="05000000000000000000" pitchFamily="2" charset="2"/>
              <a:buChar char="Ø"/>
            </a:pPr>
            <a:endParaRPr lang="en-AU" dirty="0"/>
          </a:p>
        </p:txBody>
      </p:sp>
      <p:graphicFrame>
        <p:nvGraphicFramePr>
          <p:cNvPr id="20" name="表格 19"/>
          <p:cNvGraphicFramePr>
            <a:graphicFrameLocks noGrp="1"/>
          </p:cNvGraphicFramePr>
          <p:nvPr>
            <p:extLst>
              <p:ext uri="{D42A27DB-BD31-4B8C-83A1-F6EECF244321}">
                <p14:modId xmlns:p14="http://schemas.microsoft.com/office/powerpoint/2010/main" val="2274812120"/>
              </p:ext>
            </p:extLst>
          </p:nvPr>
        </p:nvGraphicFramePr>
        <p:xfrm>
          <a:off x="3710242" y="1361277"/>
          <a:ext cx="8126361" cy="899160"/>
        </p:xfrm>
        <a:graphic>
          <a:graphicData uri="http://schemas.openxmlformats.org/drawingml/2006/table">
            <a:tbl>
              <a:tblPr firstRow="1" bandRow="1">
                <a:tableStyleId>{5C22544A-7EE6-4342-B048-85BDC9FD1C3A}</a:tableStyleId>
              </a:tblPr>
              <a:tblGrid>
                <a:gridCol w="1070409">
                  <a:extLst>
                    <a:ext uri="{9D8B030D-6E8A-4147-A177-3AD203B41FA5}">
                      <a16:colId xmlns:a16="http://schemas.microsoft.com/office/drawing/2014/main" val="20000"/>
                    </a:ext>
                  </a:extLst>
                </a:gridCol>
                <a:gridCol w="1002030">
                  <a:extLst>
                    <a:ext uri="{9D8B030D-6E8A-4147-A177-3AD203B41FA5}">
                      <a16:colId xmlns:a16="http://schemas.microsoft.com/office/drawing/2014/main" val="20001"/>
                    </a:ext>
                  </a:extLst>
                </a:gridCol>
                <a:gridCol w="1120012">
                  <a:extLst>
                    <a:ext uri="{9D8B030D-6E8A-4147-A177-3AD203B41FA5}">
                      <a16:colId xmlns:a16="http://schemas.microsoft.com/office/drawing/2014/main" val="20002"/>
                    </a:ext>
                  </a:extLst>
                </a:gridCol>
                <a:gridCol w="1099176">
                  <a:extLst>
                    <a:ext uri="{9D8B030D-6E8A-4147-A177-3AD203B41FA5}">
                      <a16:colId xmlns:a16="http://schemas.microsoft.com/office/drawing/2014/main" val="20003"/>
                    </a:ext>
                  </a:extLst>
                </a:gridCol>
                <a:gridCol w="746780">
                  <a:extLst>
                    <a:ext uri="{9D8B030D-6E8A-4147-A177-3AD203B41FA5}">
                      <a16:colId xmlns:a16="http://schemas.microsoft.com/office/drawing/2014/main" val="20004"/>
                    </a:ext>
                  </a:extLst>
                </a:gridCol>
                <a:gridCol w="935839">
                  <a:extLst>
                    <a:ext uri="{9D8B030D-6E8A-4147-A177-3AD203B41FA5}">
                      <a16:colId xmlns:a16="http://schemas.microsoft.com/office/drawing/2014/main" val="20005"/>
                    </a:ext>
                  </a:extLst>
                </a:gridCol>
                <a:gridCol w="1105992">
                  <a:extLst>
                    <a:ext uri="{9D8B030D-6E8A-4147-A177-3AD203B41FA5}">
                      <a16:colId xmlns:a16="http://schemas.microsoft.com/office/drawing/2014/main" val="20006"/>
                    </a:ext>
                  </a:extLst>
                </a:gridCol>
                <a:gridCol w="1046123">
                  <a:extLst>
                    <a:ext uri="{9D8B030D-6E8A-4147-A177-3AD203B41FA5}">
                      <a16:colId xmlns:a16="http://schemas.microsoft.com/office/drawing/2014/main" val="20007"/>
                    </a:ext>
                  </a:extLst>
                </a:gridCol>
              </a:tblGrid>
              <a:tr h="560774">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top left X</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top left Y</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width</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height</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Score</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Object category</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Truncation</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Occlusion</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extLst>
                  <a:ext uri="{0D108BD9-81ED-4DB2-BD59-A6C34878D82A}">
                    <a16:rowId xmlns:a16="http://schemas.microsoft.com/office/drawing/2014/main" val="10000"/>
                  </a:ext>
                </a:extLst>
              </a:tr>
              <a:tr h="128940">
                <a:tc>
                  <a:txBody>
                    <a:bodyPr/>
                    <a:lstStyle/>
                    <a:p>
                      <a:pPr algn="ctr"/>
                      <a:r>
                        <a:rPr lang="en-US" altLang="zh-CN" sz="1400" dirty="0">
                          <a:latin typeface="Arial" panose="020B0604020202020204" pitchFamily="34" charset="0"/>
                          <a:cs typeface="Arial" panose="020B0604020202020204" pitchFamily="34" charset="0"/>
                        </a:rPr>
                        <a:t>871</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572</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54</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92</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1</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4</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
        <p:nvSpPr>
          <p:cNvPr id="5" name="文本框 4"/>
          <p:cNvSpPr txBox="1"/>
          <p:nvPr/>
        </p:nvSpPr>
        <p:spPr>
          <a:xfrm>
            <a:off x="569115" y="1647254"/>
            <a:ext cx="2430474" cy="1749197"/>
          </a:xfrm>
          <a:prstGeom prst="rect">
            <a:avLst/>
          </a:prstGeom>
          <a:noFill/>
        </p:spPr>
        <p:txBody>
          <a:bodyPr wrap="none" rtlCol="0">
            <a:spAutoFit/>
          </a:bodyPr>
          <a:lstStyle/>
          <a:p>
            <a:pPr marL="228600" lvl="1" indent="-228600">
              <a:lnSpc>
                <a:spcPct val="90000"/>
              </a:lnSpc>
              <a:spcBef>
                <a:spcPts val="1000"/>
              </a:spcBef>
              <a:buFont typeface="Wingdings" panose="05000000000000000000" pitchFamily="2" charset="2"/>
              <a:buChar char="Ø"/>
            </a:pPr>
            <a:r>
              <a:rPr lang="en-AU" altLang="zh-CN" sz="2800" dirty="0">
                <a:latin typeface="Arial" panose="020B0604020202020204" pitchFamily="34" charset="0"/>
                <a:ea typeface="Roboto" panose="02000000000000000000" pitchFamily="2" charset="0"/>
                <a:cs typeface="Arial" panose="020B0604020202020204" pitchFamily="34" charset="0"/>
              </a:rPr>
              <a:t>annotations/</a:t>
            </a:r>
          </a:p>
          <a:p>
            <a:pPr lvl="2">
              <a:lnSpc>
                <a:spcPts val="3400"/>
              </a:lnSpc>
            </a:pPr>
            <a:r>
              <a:rPr lang="en-AU" altLang="zh-CN" sz="2400" dirty="0">
                <a:latin typeface="Arial" panose="020B0604020202020204" pitchFamily="34" charset="0"/>
                <a:cs typeface="Arial" panose="020B0604020202020204" pitchFamily="34" charset="0"/>
              </a:rPr>
              <a:t>001.txt</a:t>
            </a:r>
          </a:p>
          <a:p>
            <a:pPr lvl="2">
              <a:lnSpc>
                <a:spcPts val="3400"/>
              </a:lnSpc>
            </a:pPr>
            <a:r>
              <a:rPr lang="en-AU" altLang="zh-CN" sz="2400" dirty="0">
                <a:latin typeface="Arial" panose="020B0604020202020204" pitchFamily="34" charset="0"/>
                <a:cs typeface="Arial" panose="020B0604020202020204" pitchFamily="34" charset="0"/>
              </a:rPr>
              <a:t>002.txt</a:t>
            </a:r>
          </a:p>
          <a:p>
            <a:pPr lvl="2">
              <a:lnSpc>
                <a:spcPts val="3400"/>
              </a:lnSpc>
            </a:pP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
        <p:nvSpPr>
          <p:cNvPr id="26" name="箭头: 右 25"/>
          <p:cNvSpPr/>
          <p:nvPr/>
        </p:nvSpPr>
        <p:spPr>
          <a:xfrm>
            <a:off x="2959932" y="2508135"/>
            <a:ext cx="520949" cy="375385"/>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3195165509"/>
              </p:ext>
            </p:extLst>
          </p:nvPr>
        </p:nvGraphicFramePr>
        <p:xfrm>
          <a:off x="3710242" y="3026670"/>
          <a:ext cx="8178786" cy="937513"/>
        </p:xfrm>
        <a:graphic>
          <a:graphicData uri="http://schemas.openxmlformats.org/drawingml/2006/table">
            <a:tbl>
              <a:tblPr firstRow="1" bandRow="1">
                <a:tableStyleId>{5C22544A-7EE6-4342-B048-85BDC9FD1C3A}</a:tableStyleId>
              </a:tblPr>
              <a:tblGrid>
                <a:gridCol w="1077314">
                  <a:extLst>
                    <a:ext uri="{9D8B030D-6E8A-4147-A177-3AD203B41FA5}">
                      <a16:colId xmlns:a16="http://schemas.microsoft.com/office/drawing/2014/main" val="20000"/>
                    </a:ext>
                  </a:extLst>
                </a:gridCol>
                <a:gridCol w="972185">
                  <a:extLst>
                    <a:ext uri="{9D8B030D-6E8A-4147-A177-3AD203B41FA5}">
                      <a16:colId xmlns:a16="http://schemas.microsoft.com/office/drawing/2014/main" val="20001"/>
                    </a:ext>
                  </a:extLst>
                </a:gridCol>
                <a:gridCol w="984873">
                  <a:extLst>
                    <a:ext uri="{9D8B030D-6E8A-4147-A177-3AD203B41FA5}">
                      <a16:colId xmlns:a16="http://schemas.microsoft.com/office/drawing/2014/main" val="20002"/>
                    </a:ext>
                  </a:extLst>
                </a:gridCol>
                <a:gridCol w="1046074">
                  <a:extLst>
                    <a:ext uri="{9D8B030D-6E8A-4147-A177-3AD203B41FA5}">
                      <a16:colId xmlns:a16="http://schemas.microsoft.com/office/drawing/2014/main" val="20003"/>
                    </a:ext>
                  </a:extLst>
                </a:gridCol>
                <a:gridCol w="990464">
                  <a:extLst>
                    <a:ext uri="{9D8B030D-6E8A-4147-A177-3AD203B41FA5}">
                      <a16:colId xmlns:a16="http://schemas.microsoft.com/office/drawing/2014/main" val="20004"/>
                    </a:ext>
                  </a:extLst>
                </a:gridCol>
                <a:gridCol w="941877">
                  <a:extLst>
                    <a:ext uri="{9D8B030D-6E8A-4147-A177-3AD203B41FA5}">
                      <a16:colId xmlns:a16="http://schemas.microsoft.com/office/drawing/2014/main" val="20005"/>
                    </a:ext>
                  </a:extLst>
                </a:gridCol>
                <a:gridCol w="1113127">
                  <a:extLst>
                    <a:ext uri="{9D8B030D-6E8A-4147-A177-3AD203B41FA5}">
                      <a16:colId xmlns:a16="http://schemas.microsoft.com/office/drawing/2014/main" val="20006"/>
                    </a:ext>
                  </a:extLst>
                </a:gridCol>
                <a:gridCol w="1052872">
                  <a:extLst>
                    <a:ext uri="{9D8B030D-6E8A-4147-A177-3AD203B41FA5}">
                      <a16:colId xmlns:a16="http://schemas.microsoft.com/office/drawing/2014/main" val="20007"/>
                    </a:ext>
                  </a:extLst>
                </a:gridCol>
              </a:tblGrid>
              <a:tr h="632713">
                <a:tc>
                  <a:txBody>
                    <a:bodyPr/>
                    <a:lstStyle/>
                    <a:p>
                      <a:pPr algn="ctr"/>
                      <a:r>
                        <a:rPr lang="en-US" altLang="zh-CN" sz="1100" dirty="0">
                          <a:solidFill>
                            <a:schemeClr val="tx1"/>
                          </a:solidFill>
                          <a:latin typeface="Arial" panose="020B0604020202020204" pitchFamily="34" charset="0"/>
                          <a:cs typeface="Arial" panose="020B0604020202020204" pitchFamily="34" charset="0"/>
                        </a:rPr>
                        <a:t>Object category</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top left X</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top left Y</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width</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height</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Score</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Truncation</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Occlusion</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extLst>
                  <a:ext uri="{0D108BD9-81ED-4DB2-BD59-A6C34878D82A}">
                    <a16:rowId xmlns:a16="http://schemas.microsoft.com/office/drawing/2014/main" val="10000"/>
                  </a:ext>
                </a:extLst>
              </a:tr>
              <a:tr h="248299">
                <a:tc>
                  <a:txBody>
                    <a:bodyPr/>
                    <a:lstStyle/>
                    <a:p>
                      <a:pPr algn="ctr"/>
                      <a:r>
                        <a:rPr lang="en-US" altLang="zh-CN" sz="1400" dirty="0">
                          <a:latin typeface="Arial" panose="020B0604020202020204" pitchFamily="34" charset="0"/>
                          <a:cs typeface="Arial" panose="020B0604020202020204" pitchFamily="34" charset="0"/>
                        </a:rPr>
                        <a:t>4</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871</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572</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54</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92</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1</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
        <p:nvSpPr>
          <p:cNvPr id="13" name="箭头: 下 12"/>
          <p:cNvSpPr/>
          <p:nvPr/>
        </p:nvSpPr>
        <p:spPr>
          <a:xfrm>
            <a:off x="7185353" y="2389139"/>
            <a:ext cx="520949" cy="543346"/>
          </a:xfrm>
          <a:prstGeom prst="downArrow">
            <a:avLst/>
          </a:prstGeom>
          <a:solidFill>
            <a:srgbClr val="7F6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00186" y="1480443"/>
            <a:ext cx="855878" cy="35112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892515" y="3160856"/>
            <a:ext cx="716062" cy="4058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p:cNvSpPr/>
          <p:nvPr/>
        </p:nvSpPr>
        <p:spPr>
          <a:xfrm>
            <a:off x="7185354" y="4093471"/>
            <a:ext cx="520949" cy="441387"/>
          </a:xfrm>
          <a:prstGeom prst="downArrow">
            <a:avLst/>
          </a:prstGeom>
          <a:solidFill>
            <a:srgbClr val="7F6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表格 17"/>
          <p:cNvGraphicFramePr>
            <a:graphicFrameLocks noGrp="1"/>
          </p:cNvGraphicFramePr>
          <p:nvPr>
            <p:extLst>
              <p:ext uri="{D42A27DB-BD31-4B8C-83A1-F6EECF244321}">
                <p14:modId xmlns:p14="http://schemas.microsoft.com/office/powerpoint/2010/main" val="3705432871"/>
              </p:ext>
            </p:extLst>
          </p:nvPr>
        </p:nvGraphicFramePr>
        <p:xfrm>
          <a:off x="3710242" y="4638787"/>
          <a:ext cx="8178786" cy="937513"/>
        </p:xfrm>
        <a:graphic>
          <a:graphicData uri="http://schemas.openxmlformats.org/drawingml/2006/table">
            <a:tbl>
              <a:tblPr firstRow="1" bandRow="1">
                <a:tableStyleId>{5C22544A-7EE6-4342-B048-85BDC9FD1C3A}</a:tableStyleId>
              </a:tblPr>
              <a:tblGrid>
                <a:gridCol w="1077314">
                  <a:extLst>
                    <a:ext uri="{9D8B030D-6E8A-4147-A177-3AD203B41FA5}">
                      <a16:colId xmlns:a16="http://schemas.microsoft.com/office/drawing/2014/main" val="20000"/>
                    </a:ext>
                  </a:extLst>
                </a:gridCol>
                <a:gridCol w="977900">
                  <a:extLst>
                    <a:ext uri="{9D8B030D-6E8A-4147-A177-3AD203B41FA5}">
                      <a16:colId xmlns:a16="http://schemas.microsoft.com/office/drawing/2014/main" val="20001"/>
                    </a:ext>
                  </a:extLst>
                </a:gridCol>
                <a:gridCol w="979158">
                  <a:extLst>
                    <a:ext uri="{9D8B030D-6E8A-4147-A177-3AD203B41FA5}">
                      <a16:colId xmlns:a16="http://schemas.microsoft.com/office/drawing/2014/main" val="20002"/>
                    </a:ext>
                  </a:extLst>
                </a:gridCol>
                <a:gridCol w="1046074">
                  <a:extLst>
                    <a:ext uri="{9D8B030D-6E8A-4147-A177-3AD203B41FA5}">
                      <a16:colId xmlns:a16="http://schemas.microsoft.com/office/drawing/2014/main" val="20003"/>
                    </a:ext>
                  </a:extLst>
                </a:gridCol>
                <a:gridCol w="990464">
                  <a:extLst>
                    <a:ext uri="{9D8B030D-6E8A-4147-A177-3AD203B41FA5}">
                      <a16:colId xmlns:a16="http://schemas.microsoft.com/office/drawing/2014/main" val="20004"/>
                    </a:ext>
                  </a:extLst>
                </a:gridCol>
                <a:gridCol w="941877">
                  <a:extLst>
                    <a:ext uri="{9D8B030D-6E8A-4147-A177-3AD203B41FA5}">
                      <a16:colId xmlns:a16="http://schemas.microsoft.com/office/drawing/2014/main" val="20005"/>
                    </a:ext>
                  </a:extLst>
                </a:gridCol>
                <a:gridCol w="1113127">
                  <a:extLst>
                    <a:ext uri="{9D8B030D-6E8A-4147-A177-3AD203B41FA5}">
                      <a16:colId xmlns:a16="http://schemas.microsoft.com/office/drawing/2014/main" val="20006"/>
                    </a:ext>
                  </a:extLst>
                </a:gridCol>
                <a:gridCol w="1052872">
                  <a:extLst>
                    <a:ext uri="{9D8B030D-6E8A-4147-A177-3AD203B41FA5}">
                      <a16:colId xmlns:a16="http://schemas.microsoft.com/office/drawing/2014/main" val="20007"/>
                    </a:ext>
                  </a:extLst>
                </a:gridCol>
              </a:tblGrid>
              <a:tr h="632713">
                <a:tc>
                  <a:txBody>
                    <a:bodyPr/>
                    <a:lstStyle/>
                    <a:p>
                      <a:pPr algn="ctr"/>
                      <a:r>
                        <a:rPr lang="en-US" altLang="zh-CN" sz="1100" dirty="0">
                          <a:solidFill>
                            <a:schemeClr val="tx1"/>
                          </a:solidFill>
                          <a:latin typeface="Arial" panose="020B0604020202020204" pitchFamily="34" charset="0"/>
                          <a:cs typeface="Arial" panose="020B0604020202020204" pitchFamily="34" charset="0"/>
                        </a:rPr>
                        <a:t>Object category</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top left X</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sym typeface="+mn-ea"/>
                        </a:rPr>
                        <a:t>Bounding box top left Y</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sym typeface="+mn-ea"/>
                        </a:rPr>
                        <a:t>Bounding box bottom right X</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sym typeface="+mn-ea"/>
                        </a:rPr>
                        <a:t>Bounding box bottom right Y</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Score</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Truncation</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Occlusion</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extLst>
                  <a:ext uri="{0D108BD9-81ED-4DB2-BD59-A6C34878D82A}">
                    <a16:rowId xmlns:a16="http://schemas.microsoft.com/office/drawing/2014/main" val="10000"/>
                  </a:ext>
                </a:extLst>
              </a:tr>
              <a:tr h="248299">
                <a:tc>
                  <a:txBody>
                    <a:bodyPr/>
                    <a:lstStyle/>
                    <a:p>
                      <a:pPr algn="ctr"/>
                      <a:r>
                        <a:rPr lang="en-US" altLang="zh-CN" sz="1400" dirty="0">
                          <a:latin typeface="Arial" panose="020B0604020202020204" pitchFamily="34" charset="0"/>
                          <a:cs typeface="Arial" panose="020B0604020202020204" pitchFamily="34" charset="0"/>
                        </a:rPr>
                        <a:t>4</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0.453646</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0.52963</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0.481771</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0.614815</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1</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
        <p:nvSpPr>
          <p:cNvPr id="19" name="文本框 18"/>
          <p:cNvSpPr txBox="1"/>
          <p:nvPr/>
        </p:nvSpPr>
        <p:spPr>
          <a:xfrm>
            <a:off x="7865344" y="2466712"/>
            <a:ext cx="110488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Move</a:t>
            </a:r>
            <a:endParaRPr lang="zh-CN" altLang="en-US" dirty="0">
              <a:latin typeface="Arial" panose="020B0604020202020204" pitchFamily="34" charset="0"/>
              <a:cs typeface="Arial" panose="020B0604020202020204" pitchFamily="34" charset="0"/>
            </a:endParaRPr>
          </a:p>
        </p:txBody>
      </p:sp>
      <p:sp>
        <p:nvSpPr>
          <p:cNvPr id="21" name="文本框 20"/>
          <p:cNvSpPr txBox="1"/>
          <p:nvPr/>
        </p:nvSpPr>
        <p:spPr>
          <a:xfrm>
            <a:off x="7865344" y="4096117"/>
            <a:ext cx="4233712" cy="369332"/>
          </a:xfrm>
          <a:prstGeom prst="rect">
            <a:avLst/>
          </a:prstGeom>
          <a:noFill/>
        </p:spPr>
        <p:txBody>
          <a:bodyPr wrap="square" rtlCol="0">
            <a:spAutoFit/>
          </a:bodyPr>
          <a:lstStyle/>
          <a:p>
            <a:r>
              <a:rPr lang="en-US" altLang="en-AU" sz="1800" dirty="0">
                <a:latin typeface="Arial" panose="020B0604020202020204" pitchFamily="34" charset="0"/>
                <a:cs typeface="Arial" panose="020B0604020202020204" pitchFamily="34" charset="0"/>
              </a:rPr>
              <a:t>Normalization-</a:t>
            </a:r>
            <a:r>
              <a:rPr lang="en-US" altLang="en-AU" sz="1800" dirty="0">
                <a:solidFill>
                  <a:srgbClr val="FF0000"/>
                </a:solidFill>
                <a:latin typeface="Arial" panose="020B0604020202020204" pitchFamily="34" charset="0"/>
                <a:cs typeface="Arial" panose="020B0604020202020204" pitchFamily="34" charset="0"/>
              </a:rPr>
              <a:t> used for Augmentation</a:t>
            </a:r>
            <a:endParaRPr lang="zh-CN" altLang="en-US" dirty="0"/>
          </a:p>
        </p:txBody>
      </p:sp>
      <p:sp>
        <p:nvSpPr>
          <p:cNvPr id="3" name="TextBox 5"/>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err="1">
                <a:latin typeface="Arial" panose="020B0604020202020204" pitchFamily="34" charset="0"/>
                <a:cs typeface="Arial" panose="020B0604020202020204" pitchFamily="34" charset="0"/>
              </a:rPr>
              <a:t>Yansong</a:t>
            </a:r>
            <a:r>
              <a:rPr lang="en-US" altLang="zh-CN" sz="1100" dirty="0">
                <a:latin typeface="Arial" panose="020B0604020202020204" pitchFamily="34" charset="0"/>
                <a:cs typeface="Arial" panose="020B0604020202020204" pitchFamily="34" charset="0"/>
              </a:rPr>
              <a:t> Zhu (z5470782)</a:t>
            </a:r>
          </a:p>
        </p:txBody>
      </p:sp>
      <p:sp>
        <p:nvSpPr>
          <p:cNvPr id="6" name="矩形 5"/>
          <p:cNvSpPr/>
          <p:nvPr/>
        </p:nvSpPr>
        <p:spPr>
          <a:xfrm>
            <a:off x="4829577" y="4664455"/>
            <a:ext cx="3966693" cy="5998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67665" y="1492250"/>
            <a:ext cx="5250409" cy="3380959"/>
          </a:xfrm>
          <a:prstGeom prst="rect">
            <a:avLst/>
          </a:prstGeom>
        </p:spPr>
      </p:pic>
      <p:sp>
        <p:nvSpPr>
          <p:cNvPr id="2" name="Title 1"/>
          <p:cNvSpPr>
            <a:spLocks noGrp="1"/>
          </p:cNvSpPr>
          <p:nvPr>
            <p:ph type="title"/>
          </p:nvPr>
        </p:nvSpPr>
        <p:spPr>
          <a:xfrm>
            <a:off x="231648" y="136525"/>
            <a:ext cx="11631168" cy="838835"/>
          </a:xfrm>
        </p:spPr>
        <p:txBody>
          <a:bodyPr>
            <a:normAutofit/>
          </a:bodyPr>
          <a:lstStyle/>
          <a:p>
            <a:r>
              <a:rPr lang="en-GB" dirty="0"/>
              <a:t>Data Analysis</a:t>
            </a:r>
            <a:endParaRPr lang="en-AU" dirty="0"/>
          </a:p>
        </p:txBody>
      </p:sp>
      <p:sp>
        <p:nvSpPr>
          <p:cNvPr id="4" name="Slide Number Placeholder 3"/>
          <p:cNvSpPr>
            <a:spLocks noGrp="1"/>
          </p:cNvSpPr>
          <p:nvPr>
            <p:ph type="sldNum" sz="quarter" idx="12"/>
          </p:nvPr>
        </p:nvSpPr>
        <p:spPr/>
        <p:txBody>
          <a:bodyPr/>
          <a:lstStyle/>
          <a:p>
            <a:fld id="{6BAD6A8B-B5C3-4437-A9DE-A8C2149171DD}" type="slidenum">
              <a:rPr lang="en-AU" smtClean="0"/>
              <a:t>13</a:t>
            </a:fld>
            <a:endParaRPr lang="en-AU"/>
          </a:p>
        </p:txBody>
      </p:sp>
      <p:sp>
        <p:nvSpPr>
          <p:cNvPr id="26" name="箭头: 右 25"/>
          <p:cNvSpPr/>
          <p:nvPr/>
        </p:nvSpPr>
        <p:spPr>
          <a:xfrm>
            <a:off x="5864473" y="3158945"/>
            <a:ext cx="520949" cy="375385"/>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6460490" y="1626235"/>
            <a:ext cx="4973168" cy="3192807"/>
          </a:xfrm>
          <a:prstGeom prst="rect">
            <a:avLst/>
          </a:prstGeom>
        </p:spPr>
      </p:pic>
      <p:sp>
        <p:nvSpPr>
          <p:cNvPr id="5" name="文本框 4">
            <a:extLst>
              <a:ext uri="{FF2B5EF4-FFF2-40B4-BE49-F238E27FC236}">
                <a16:creationId xmlns:a16="http://schemas.microsoft.com/office/drawing/2014/main" id="{29B10E1D-1DFE-B066-453E-A8024B6190F7}"/>
              </a:ext>
            </a:extLst>
          </p:cNvPr>
          <p:cNvSpPr txBox="1"/>
          <p:nvPr/>
        </p:nvSpPr>
        <p:spPr>
          <a:xfrm>
            <a:off x="1092441" y="4906731"/>
            <a:ext cx="3981133" cy="996170"/>
          </a:xfrm>
          <a:prstGeom prst="rect">
            <a:avLst/>
          </a:prstGeom>
          <a:noFill/>
        </p:spPr>
        <p:txBody>
          <a:bodyPr wrap="square" rtlCol="0">
            <a:spAutoFit/>
          </a:bodyPr>
          <a:lstStyle/>
          <a:p>
            <a:pPr marL="0" lvl="1" algn="ctr">
              <a:lnSpc>
                <a:spcPct val="90000"/>
              </a:lnSpc>
              <a:spcBef>
                <a:spcPts val="1000"/>
              </a:spcBef>
            </a:pPr>
            <a:r>
              <a:rPr lang="en-US" altLang="en-AU" sz="2800" dirty="0">
                <a:latin typeface="Arial" panose="020B0604020202020204" pitchFamily="34" charset="0"/>
                <a:ea typeface="Roboto" panose="02000000000000000000" pitchFamily="2" charset="0"/>
                <a:cs typeface="Arial" panose="020B0604020202020204" pitchFamily="34" charset="0"/>
              </a:rPr>
              <a:t>Initial dataset</a:t>
            </a:r>
            <a:endParaRPr lang="en-US" altLang="en-AU" sz="2800" dirty="0">
              <a:latin typeface="Arial" panose="020B0604020202020204" pitchFamily="34" charset="0"/>
              <a:ea typeface="Roboto" panose="02000000000000000000" pitchFamily="2" charset="0"/>
              <a:cs typeface="Arial" panose="020B0604020202020204" pitchFamily="34" charset="0"/>
              <a:sym typeface="+mn-ea"/>
            </a:endParaRPr>
          </a:p>
          <a:p>
            <a:pPr marL="0" lvl="1" algn="ctr">
              <a:lnSpc>
                <a:spcPct val="90000"/>
              </a:lnSpc>
              <a:spcBef>
                <a:spcPts val="1000"/>
              </a:spcBef>
            </a:pPr>
            <a:r>
              <a:rPr lang="en-US" altLang="en-AU" sz="2800" dirty="0">
                <a:latin typeface="Arial" panose="020B0604020202020204" pitchFamily="34" charset="0"/>
                <a:ea typeface="Roboto" panose="02000000000000000000" pitchFamily="2" charset="0"/>
                <a:cs typeface="Arial" panose="020B0604020202020204" pitchFamily="34" charset="0"/>
                <a:sym typeface="+mn-ea"/>
              </a:rPr>
              <a:t>(Before-6471 images)</a:t>
            </a:r>
            <a:endParaRPr lang="en-US" altLang="en-AU" sz="2800" dirty="0">
              <a:latin typeface="Arial" panose="020B0604020202020204" pitchFamily="34" charset="0"/>
              <a:ea typeface="Roboto" panose="02000000000000000000" pitchFamily="2" charset="0"/>
              <a:cs typeface="Arial" panose="020B0604020202020204" pitchFamily="34" charset="0"/>
            </a:endParaRPr>
          </a:p>
        </p:txBody>
      </p:sp>
      <p:sp>
        <p:nvSpPr>
          <p:cNvPr id="8" name="文本框 7">
            <a:extLst>
              <a:ext uri="{FF2B5EF4-FFF2-40B4-BE49-F238E27FC236}">
                <a16:creationId xmlns:a16="http://schemas.microsoft.com/office/drawing/2014/main" id="{AA863EA7-81E0-9E3E-23A2-05CA57874215}"/>
              </a:ext>
            </a:extLst>
          </p:cNvPr>
          <p:cNvSpPr txBox="1"/>
          <p:nvPr/>
        </p:nvSpPr>
        <p:spPr>
          <a:xfrm>
            <a:off x="7250620" y="4936876"/>
            <a:ext cx="3981133" cy="996170"/>
          </a:xfrm>
          <a:prstGeom prst="rect">
            <a:avLst/>
          </a:prstGeom>
          <a:noFill/>
        </p:spPr>
        <p:txBody>
          <a:bodyPr wrap="square" rtlCol="0">
            <a:spAutoFit/>
          </a:bodyPr>
          <a:lstStyle/>
          <a:p>
            <a:pPr marL="0" lvl="1" algn="ctr">
              <a:lnSpc>
                <a:spcPct val="90000"/>
              </a:lnSpc>
              <a:spcBef>
                <a:spcPts val="1000"/>
              </a:spcBef>
            </a:pPr>
            <a:r>
              <a:rPr lang="en-US" altLang="en-AU" sz="2800" dirty="0">
                <a:latin typeface="Arial" panose="020B0604020202020204" pitchFamily="34" charset="0"/>
                <a:ea typeface="Roboto" panose="02000000000000000000" pitchFamily="2" charset="0"/>
                <a:cs typeface="Arial" panose="020B0604020202020204" pitchFamily="34" charset="0"/>
              </a:rPr>
              <a:t>Processed dataset</a:t>
            </a:r>
            <a:endParaRPr lang="en-US" altLang="en-AU" sz="2800" dirty="0">
              <a:latin typeface="Arial" panose="020B0604020202020204" pitchFamily="34" charset="0"/>
              <a:ea typeface="Roboto" panose="02000000000000000000" pitchFamily="2" charset="0"/>
              <a:cs typeface="Arial" panose="020B0604020202020204" pitchFamily="34" charset="0"/>
              <a:sym typeface="+mn-ea"/>
            </a:endParaRPr>
          </a:p>
          <a:p>
            <a:pPr marL="0" lvl="1" algn="ctr">
              <a:lnSpc>
                <a:spcPct val="90000"/>
              </a:lnSpc>
              <a:spcBef>
                <a:spcPts val="1000"/>
              </a:spcBef>
            </a:pPr>
            <a:r>
              <a:rPr lang="en-US" altLang="en-AU" sz="2800" dirty="0">
                <a:latin typeface="Arial" panose="020B0604020202020204" pitchFamily="34" charset="0"/>
                <a:ea typeface="Roboto" panose="02000000000000000000" pitchFamily="2" charset="0"/>
                <a:cs typeface="Arial" panose="020B0604020202020204" pitchFamily="34" charset="0"/>
                <a:sym typeface="+mn-ea"/>
              </a:rPr>
              <a:t>(After-5</a:t>
            </a:r>
            <a:r>
              <a:rPr lang="en-US" altLang="en-AU" sz="2800" dirty="0">
                <a:latin typeface="Arial" panose="020B0604020202020204" pitchFamily="34" charset="0"/>
                <a:ea typeface="Roboto" panose="02000000000000000000" pitchFamily="2" charset="0"/>
                <a:cs typeface="Arial" panose="020B0604020202020204" pitchFamily="34" charset="0"/>
              </a:rPr>
              <a:t>962</a:t>
            </a:r>
            <a:r>
              <a:rPr lang="en-US" altLang="en-AU" sz="2800" dirty="0">
                <a:latin typeface="Arial" panose="020B0604020202020204" pitchFamily="34" charset="0"/>
                <a:ea typeface="Roboto" panose="02000000000000000000" pitchFamily="2" charset="0"/>
                <a:cs typeface="Arial" panose="020B0604020202020204" pitchFamily="34" charset="0"/>
                <a:sym typeface="+mn-ea"/>
              </a:rPr>
              <a:t> images)</a:t>
            </a:r>
            <a:endParaRPr lang="en-US" altLang="en-AU" sz="2800" dirty="0">
              <a:latin typeface="Arial" panose="020B0604020202020204" pitchFamily="34" charset="0"/>
              <a:ea typeface="Roboto" panose="02000000000000000000" pitchFamily="2" charset="0"/>
              <a:cs typeface="Arial" panose="020B0604020202020204" pitchFamily="34" charset="0"/>
            </a:endParaRPr>
          </a:p>
        </p:txBody>
      </p:sp>
      <p:sp>
        <p:nvSpPr>
          <p:cNvPr id="9" name="TextBox 5">
            <a:extLst>
              <a:ext uri="{FF2B5EF4-FFF2-40B4-BE49-F238E27FC236}">
                <a16:creationId xmlns:a16="http://schemas.microsoft.com/office/drawing/2014/main" id="{6509FB06-1C88-4E7D-50DA-732AF20F365E}"/>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err="1">
                <a:latin typeface="Arial" panose="020B0604020202020204" pitchFamily="34" charset="0"/>
                <a:cs typeface="Arial" panose="020B0604020202020204" pitchFamily="34" charset="0"/>
              </a:rPr>
              <a:t>Yansong</a:t>
            </a:r>
            <a:r>
              <a:rPr lang="en-US" altLang="zh-CN" sz="1100" dirty="0">
                <a:latin typeface="Arial" panose="020B0604020202020204" pitchFamily="34" charset="0"/>
                <a:cs typeface="Arial" panose="020B0604020202020204" pitchFamily="34" charset="0"/>
              </a:rPr>
              <a:t> Zhu (z5470782)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14</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sz="1100" dirty="0" err="1">
                <a:latin typeface="Arial" panose="020B0604020202020204" pitchFamily="34" charset="0"/>
                <a:cs typeface="Arial" panose="020B0604020202020204" pitchFamily="34" charset="0"/>
              </a:rPr>
              <a:t>Zhuoyu</a:t>
            </a:r>
            <a:r>
              <a:rPr lang="en-US" sz="1100" dirty="0">
                <a:latin typeface="Arial" panose="020B0604020202020204" pitchFamily="34" charset="0"/>
                <a:cs typeface="Arial" panose="020B0604020202020204" pitchFamily="34" charset="0"/>
              </a:rPr>
              <a:t> Wang</a:t>
            </a:r>
          </a:p>
        </p:txBody>
      </p:sp>
      <p:pic>
        <p:nvPicPr>
          <p:cNvPr id="5" name="图片 4">
            <a:extLst>
              <a:ext uri="{FF2B5EF4-FFF2-40B4-BE49-F238E27FC236}">
                <a16:creationId xmlns:a16="http://schemas.microsoft.com/office/drawing/2014/main" id="{29FE0869-8324-DF31-9B5A-9BBE62F14611}"/>
              </a:ext>
            </a:extLst>
          </p:cNvPr>
          <p:cNvPicPr>
            <a:picLocks noChangeAspect="1"/>
          </p:cNvPicPr>
          <p:nvPr/>
        </p:nvPicPr>
        <p:blipFill>
          <a:blip r:embed="rId3"/>
          <a:stretch>
            <a:fillRect/>
          </a:stretch>
        </p:blipFill>
        <p:spPr>
          <a:xfrm>
            <a:off x="1273098" y="1139351"/>
            <a:ext cx="9142142" cy="4022207"/>
          </a:xfrm>
          <a:prstGeom prst="rect">
            <a:avLst/>
          </a:prstGeom>
        </p:spPr>
      </p:pic>
      <p:sp>
        <p:nvSpPr>
          <p:cNvPr id="7" name="文本框 6">
            <a:extLst>
              <a:ext uri="{FF2B5EF4-FFF2-40B4-BE49-F238E27FC236}">
                <a16:creationId xmlns:a16="http://schemas.microsoft.com/office/drawing/2014/main" id="{CAF184C3-77E8-0323-8357-A8904EDA2790}"/>
              </a:ext>
            </a:extLst>
          </p:cNvPr>
          <p:cNvSpPr txBox="1"/>
          <p:nvPr/>
        </p:nvSpPr>
        <p:spPr>
          <a:xfrm>
            <a:off x="3149600" y="5324417"/>
            <a:ext cx="6370320" cy="461665"/>
          </a:xfrm>
          <a:prstGeom prst="rect">
            <a:avLst/>
          </a:prstGeom>
          <a:noFill/>
        </p:spPr>
        <p:txBody>
          <a:bodyPr wrap="square" rtlCol="0">
            <a:spAutoFit/>
          </a:bodyPr>
          <a:lstStyle/>
          <a:p>
            <a:r>
              <a:rPr lang="en-US" altLang="zh-CN" sz="2400" dirty="0" err="1"/>
              <a:t>anchors_size</a:t>
            </a:r>
            <a:r>
              <a:rPr lang="en-US" altLang="zh-CN" sz="2400" dirty="0"/>
              <a:t>    = [21, 45, 99, 153, 207, 261, 315]</a:t>
            </a:r>
            <a:endParaRPr lang="zh-CN" altLang="en-US" sz="2400" dirty="0"/>
          </a:p>
        </p:txBody>
      </p:sp>
      <p:sp>
        <p:nvSpPr>
          <p:cNvPr id="8" name="Title 1">
            <a:extLst>
              <a:ext uri="{FF2B5EF4-FFF2-40B4-BE49-F238E27FC236}">
                <a16:creationId xmlns:a16="http://schemas.microsoft.com/office/drawing/2014/main" id="{8549C63D-AB31-3C72-215B-091E278BF0B0}"/>
              </a:ext>
            </a:extLst>
          </p:cNvPr>
          <p:cNvSpPr txBox="1">
            <a:spLocks/>
          </p:cNvSpPr>
          <p:nvPr/>
        </p:nvSpPr>
        <p:spPr>
          <a:xfrm>
            <a:off x="384048" y="288925"/>
            <a:ext cx="11631168" cy="838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GB" dirty="0"/>
              <a:t>Methods</a:t>
            </a:r>
            <a:r>
              <a:rPr lang="en-US" dirty="0"/>
              <a:t>—SSD</a:t>
            </a:r>
            <a:endParaRPr lang="en-AU" dirty="0"/>
          </a:p>
        </p:txBody>
      </p:sp>
    </p:spTree>
    <p:extLst>
      <p:ext uri="{BB962C8B-B14F-4D97-AF65-F5344CB8AC3E}">
        <p14:creationId xmlns:p14="http://schemas.microsoft.com/office/powerpoint/2010/main" val="54628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757315" y="1966595"/>
            <a:ext cx="3429000" cy="3410712"/>
          </a:xfrm>
        </p:spPr>
        <p:txBody>
          <a:bodyPr vert="horz" lIns="91440" tIns="45720" rIns="91440" bIns="45720" rtlCol="0" anchor="t">
            <a:normAutofit/>
          </a:bodyPr>
          <a:lstStyle/>
          <a:p>
            <a:pPr>
              <a:lnSpc>
                <a:spcPts val="3400"/>
              </a:lnSpc>
              <a:buFont typeface="Wingdings" pitchFamily="2" charset="2"/>
              <a:buChar char="Ø"/>
            </a:pPr>
            <a:r>
              <a:rPr lang="en-US" sz="2000" dirty="0"/>
              <a:t>Random cropping</a:t>
            </a:r>
          </a:p>
          <a:p>
            <a:pPr>
              <a:lnSpc>
                <a:spcPts val="3400"/>
              </a:lnSpc>
              <a:buFont typeface="Wingdings" pitchFamily="2" charset="2"/>
              <a:buChar char="Ø"/>
            </a:pPr>
            <a:r>
              <a:rPr lang="en-US" sz="2000" dirty="0"/>
              <a:t>Image expansion</a:t>
            </a:r>
          </a:p>
          <a:p>
            <a:pPr>
              <a:lnSpc>
                <a:spcPts val="3400"/>
              </a:lnSpc>
              <a:buFont typeface="Wingdings" pitchFamily="2" charset="2"/>
              <a:buChar char="Ø"/>
            </a:pPr>
            <a:r>
              <a:rPr lang="en-US" sz="2000" dirty="0"/>
              <a:t>Photometric distortion</a:t>
            </a:r>
          </a:p>
          <a:p>
            <a:pPr>
              <a:lnSpc>
                <a:spcPts val="3400"/>
              </a:lnSpc>
              <a:buFont typeface="Wingdings" pitchFamily="2" charset="2"/>
              <a:buChar char="Ø"/>
            </a:pPr>
            <a:r>
              <a:rPr lang="en-US" sz="2000" dirty="0"/>
              <a:t>Horizontal flipping</a:t>
            </a:r>
          </a:p>
        </p:txBody>
      </p:sp>
      <p:pic>
        <p:nvPicPr>
          <p:cNvPr id="7" name="图片 6" descr="图形用户界面, 文本, 应用程序, 电子邮件&#10;&#10;描述已自动生成">
            <a:extLst>
              <a:ext uri="{FF2B5EF4-FFF2-40B4-BE49-F238E27FC236}">
                <a16:creationId xmlns:a16="http://schemas.microsoft.com/office/drawing/2014/main" id="{75B8C64B-53EB-EEBE-128A-CC82C0B9D0FA}"/>
              </a:ext>
            </a:extLst>
          </p:cNvPr>
          <p:cNvPicPr>
            <a:picLocks noChangeAspect="1"/>
          </p:cNvPicPr>
          <p:nvPr/>
        </p:nvPicPr>
        <p:blipFill>
          <a:blip r:embed="rId2"/>
          <a:srcRect r="10230"/>
          <a:stretch/>
        </p:blipFill>
        <p:spPr>
          <a:xfrm>
            <a:off x="5918398" y="1544300"/>
            <a:ext cx="6197476" cy="3382822"/>
          </a:xfrm>
          <a:prstGeom prst="rect">
            <a:avLst/>
          </a:prstGeom>
        </p:spPr>
      </p:pic>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BAD6A8B-B5C3-4437-A9DE-A8C2149171DD}" type="slidenum">
              <a:rPr lang="en-US" smtClean="0"/>
              <a:pPr>
                <a:spcAft>
                  <a:spcPts val="600"/>
                </a:spcAft>
              </a:pPr>
              <a:t>15</a:t>
            </a:fld>
            <a:endParaRPr lang="en-US"/>
          </a:p>
        </p:txBody>
      </p:sp>
      <p:sp>
        <p:nvSpPr>
          <p:cNvPr id="5" name="Title 1">
            <a:extLst>
              <a:ext uri="{FF2B5EF4-FFF2-40B4-BE49-F238E27FC236}">
                <a16:creationId xmlns:a16="http://schemas.microsoft.com/office/drawing/2014/main" id="{14918D95-929B-9B54-D378-1549FE50B513}"/>
              </a:ext>
            </a:extLst>
          </p:cNvPr>
          <p:cNvSpPr txBox="1">
            <a:spLocks/>
          </p:cNvSpPr>
          <p:nvPr/>
        </p:nvSpPr>
        <p:spPr>
          <a:xfrm>
            <a:off x="384048" y="288925"/>
            <a:ext cx="11631168" cy="838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GB" dirty="0"/>
              <a:t>Methods</a:t>
            </a:r>
            <a:r>
              <a:rPr lang="en-US" dirty="0"/>
              <a:t>—</a:t>
            </a:r>
            <a:r>
              <a:rPr lang="en-US" altLang="zh-CN" dirty="0"/>
              <a:t>SSD</a:t>
            </a:r>
            <a:endParaRPr lang="en-AU" dirty="0"/>
          </a:p>
        </p:txBody>
      </p:sp>
      <p:sp>
        <p:nvSpPr>
          <p:cNvPr id="9" name="文本框 8">
            <a:extLst>
              <a:ext uri="{FF2B5EF4-FFF2-40B4-BE49-F238E27FC236}">
                <a16:creationId xmlns:a16="http://schemas.microsoft.com/office/drawing/2014/main" id="{0D986883-BF6A-C887-3677-5CE0E7238E85}"/>
              </a:ext>
            </a:extLst>
          </p:cNvPr>
          <p:cNvSpPr txBox="1"/>
          <p:nvPr/>
        </p:nvSpPr>
        <p:spPr>
          <a:xfrm>
            <a:off x="630936" y="1127760"/>
            <a:ext cx="5040574" cy="646331"/>
          </a:xfrm>
          <a:prstGeom prst="rect">
            <a:avLst/>
          </a:prstGeom>
          <a:noFill/>
        </p:spPr>
        <p:txBody>
          <a:bodyPr wrap="square" rtlCol="0">
            <a:spAutoFit/>
          </a:bodyPr>
          <a:lstStyle/>
          <a:p>
            <a:r>
              <a:rPr lang="en-US" altLang="zh-CN" sz="3600" b="1" dirty="0">
                <a:latin typeface="Arial" panose="020B0604020202020204" pitchFamily="34" charset="0"/>
                <a:ea typeface="Arial Unicode MS" panose="020B0604020202020204" pitchFamily="34" charset="-122"/>
                <a:cs typeface="Arial" panose="020B0604020202020204" pitchFamily="34" charset="0"/>
              </a:rPr>
              <a:t>Data Augmentation:</a:t>
            </a:r>
          </a:p>
        </p:txBody>
      </p:sp>
      <p:sp>
        <p:nvSpPr>
          <p:cNvPr id="2" name="TextBox 5">
            <a:extLst>
              <a:ext uri="{FF2B5EF4-FFF2-40B4-BE49-F238E27FC236}">
                <a16:creationId xmlns:a16="http://schemas.microsoft.com/office/drawing/2014/main" id="{F387044A-3831-1A70-90F0-A1C365F673F7}"/>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sz="1100" dirty="0" err="1">
                <a:latin typeface="Arial" panose="020B0604020202020204" pitchFamily="34" charset="0"/>
                <a:cs typeface="Arial" panose="020B0604020202020204" pitchFamily="34" charset="0"/>
              </a:rPr>
              <a:t>Zhuoyu</a:t>
            </a:r>
            <a:r>
              <a:rPr lang="en-US" sz="1100" dirty="0">
                <a:latin typeface="Arial" panose="020B0604020202020204" pitchFamily="34" charset="0"/>
                <a:cs typeface="Arial" panose="020B0604020202020204" pitchFamily="34" charset="0"/>
              </a:rPr>
              <a:t> Wang</a:t>
            </a:r>
          </a:p>
        </p:txBody>
      </p:sp>
    </p:spTree>
    <p:extLst>
      <p:ext uri="{BB962C8B-B14F-4D97-AF65-F5344CB8AC3E}">
        <p14:creationId xmlns:p14="http://schemas.microsoft.com/office/powerpoint/2010/main" val="2065389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720145" y="1341048"/>
            <a:ext cx="3429000" cy="626436"/>
          </a:xfrm>
        </p:spPr>
        <p:txBody>
          <a:bodyPr vert="horz" lIns="91440" tIns="45720" rIns="91440" bIns="45720" rtlCol="0" anchor="b">
            <a:normAutofit/>
          </a:bodyPr>
          <a:lstStyle/>
          <a:p>
            <a:r>
              <a:rPr lang="en-US" altLang="zh-CN" sz="3600" b="1" dirty="0">
                <a:ea typeface="Arial Unicode MS" panose="020B0604020202020204" pitchFamily="34" charset="-122"/>
              </a:rPr>
              <a:t>Prediction</a:t>
            </a:r>
            <a:endParaRPr lang="en-US" sz="3600" b="1" dirty="0">
              <a:ea typeface="Arial Unicode MS" panose="020B0604020202020204" pitchFamily="34" charset="-122"/>
            </a:endParaRPr>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816790" y="2306962"/>
            <a:ext cx="4639874" cy="1781819"/>
          </a:xfrm>
        </p:spPr>
        <p:txBody>
          <a:bodyPr vert="horz" lIns="91440" tIns="45720" rIns="91440" bIns="45720" rtlCol="0" anchor="t">
            <a:normAutofit/>
          </a:bodyPr>
          <a:lstStyle/>
          <a:p>
            <a:pPr>
              <a:lnSpc>
                <a:spcPts val="3400"/>
              </a:lnSpc>
              <a:buFont typeface="Wingdings" pitchFamily="2" charset="2"/>
              <a:buChar char="Ø"/>
            </a:pPr>
            <a:r>
              <a:rPr lang="en-US" altLang="zh-CN" sz="2000" dirty="0"/>
              <a:t>The objects identified are correct.</a:t>
            </a:r>
          </a:p>
          <a:p>
            <a:pPr>
              <a:lnSpc>
                <a:spcPts val="3400"/>
              </a:lnSpc>
              <a:buFont typeface="Wingdings" pitchFamily="2" charset="2"/>
              <a:buChar char="Ø"/>
            </a:pPr>
            <a:r>
              <a:rPr lang="en-US" sz="2000" b="1" dirty="0"/>
              <a:t>Not all </a:t>
            </a:r>
            <a:r>
              <a:rPr lang="en-US" sz="2000" dirty="0"/>
              <a:t>objects were identified</a:t>
            </a:r>
          </a:p>
          <a:p>
            <a:pPr>
              <a:lnSpc>
                <a:spcPts val="3400"/>
              </a:lnSpc>
              <a:buFont typeface="Wingdings" pitchFamily="2" charset="2"/>
              <a:buChar char="Ø"/>
            </a:pPr>
            <a:r>
              <a:rPr lang="en-US" sz="2000" dirty="0"/>
              <a:t>There are also </a:t>
            </a:r>
            <a:r>
              <a:rPr lang="en-US" sz="2000" b="1" dirty="0"/>
              <a:t>limitations</a:t>
            </a:r>
            <a:r>
              <a:rPr lang="en-US" sz="2000" dirty="0"/>
              <a:t> of SSD</a:t>
            </a:r>
          </a:p>
        </p:txBody>
      </p:sp>
      <p:pic>
        <p:nvPicPr>
          <p:cNvPr id="5" name="图片 4">
            <a:extLst>
              <a:ext uri="{FF2B5EF4-FFF2-40B4-BE49-F238E27FC236}">
                <a16:creationId xmlns:a16="http://schemas.microsoft.com/office/drawing/2014/main" id="{896AEC77-5266-6A20-BA0F-B1B5F659EC37}"/>
              </a:ext>
            </a:extLst>
          </p:cNvPr>
          <p:cNvPicPr>
            <a:picLocks noChangeAspect="1"/>
          </p:cNvPicPr>
          <p:nvPr/>
        </p:nvPicPr>
        <p:blipFill>
          <a:blip r:embed="rId2"/>
          <a:stretch>
            <a:fillRect/>
          </a:stretch>
        </p:blipFill>
        <p:spPr>
          <a:xfrm>
            <a:off x="5981640" y="1487330"/>
            <a:ext cx="5576375" cy="3136709"/>
          </a:xfrm>
          <a:prstGeom prst="rect">
            <a:avLst/>
          </a:prstGeom>
          <a:noFill/>
        </p:spPr>
      </p:pic>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BAD6A8B-B5C3-4437-A9DE-A8C2149171DD}" type="slidenum">
              <a:rPr lang="en-US" smtClean="0"/>
              <a:pPr>
                <a:spcAft>
                  <a:spcPts val="600"/>
                </a:spcAft>
              </a:pPr>
              <a:t>16</a:t>
            </a:fld>
            <a:endParaRPr lang="en-US"/>
          </a:p>
        </p:txBody>
      </p:sp>
      <p:sp>
        <p:nvSpPr>
          <p:cNvPr id="9" name="Title 1">
            <a:extLst>
              <a:ext uri="{FF2B5EF4-FFF2-40B4-BE49-F238E27FC236}">
                <a16:creationId xmlns:a16="http://schemas.microsoft.com/office/drawing/2014/main" id="{D2322DE6-F427-7EA2-8D45-BDB54E9F2016}"/>
              </a:ext>
            </a:extLst>
          </p:cNvPr>
          <p:cNvSpPr txBox="1">
            <a:spLocks/>
          </p:cNvSpPr>
          <p:nvPr/>
        </p:nvSpPr>
        <p:spPr>
          <a:xfrm>
            <a:off x="384048" y="288925"/>
            <a:ext cx="11631168" cy="838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GB" dirty="0"/>
              <a:t>Methods</a:t>
            </a:r>
            <a:r>
              <a:rPr lang="en-US" dirty="0"/>
              <a:t>—</a:t>
            </a:r>
            <a:r>
              <a:rPr lang="en-US" altLang="zh-CN" dirty="0"/>
              <a:t>SSD</a:t>
            </a:r>
            <a:endParaRPr lang="en-AU" dirty="0"/>
          </a:p>
        </p:txBody>
      </p:sp>
      <p:sp>
        <p:nvSpPr>
          <p:cNvPr id="6" name="TextBox 5">
            <a:extLst>
              <a:ext uri="{FF2B5EF4-FFF2-40B4-BE49-F238E27FC236}">
                <a16:creationId xmlns:a16="http://schemas.microsoft.com/office/drawing/2014/main" id="{53DF2B35-CDCA-AA50-F96A-3FB4B84A09B2}"/>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sz="1100" dirty="0" err="1">
                <a:latin typeface="Arial" panose="020B0604020202020204" pitchFamily="34" charset="0"/>
                <a:cs typeface="Arial" panose="020B0604020202020204" pitchFamily="34" charset="0"/>
              </a:rPr>
              <a:t>Zhuoyu</a:t>
            </a:r>
            <a:r>
              <a:rPr lang="en-US" sz="1100" dirty="0">
                <a:latin typeface="Arial" panose="020B0604020202020204" pitchFamily="34" charset="0"/>
                <a:cs typeface="Arial" panose="020B0604020202020204" pitchFamily="34" charset="0"/>
              </a:rPr>
              <a:t> Wang</a:t>
            </a:r>
          </a:p>
        </p:txBody>
      </p:sp>
    </p:spTree>
    <p:extLst>
      <p:ext uri="{BB962C8B-B14F-4D97-AF65-F5344CB8AC3E}">
        <p14:creationId xmlns:p14="http://schemas.microsoft.com/office/powerpoint/2010/main" val="981206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85959-BF91-0917-5840-3BFE3637D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74F4F-A8F8-55F9-809C-5161F6C12B6A}"/>
              </a:ext>
            </a:extLst>
          </p:cNvPr>
          <p:cNvSpPr>
            <a:spLocks noGrp="1"/>
          </p:cNvSpPr>
          <p:nvPr>
            <p:ph type="title"/>
          </p:nvPr>
        </p:nvSpPr>
        <p:spPr>
          <a:xfrm>
            <a:off x="231648" y="136525"/>
            <a:ext cx="11631168" cy="838835"/>
          </a:xfrm>
        </p:spPr>
        <p:txBody>
          <a:bodyPr>
            <a:normAutofit/>
          </a:bodyPr>
          <a:lstStyle/>
          <a:p>
            <a:r>
              <a:rPr lang="en-GB" dirty="0"/>
              <a:t>Methods</a:t>
            </a:r>
            <a:r>
              <a:rPr lang="en-US" dirty="0"/>
              <a:t>—Yolov8</a:t>
            </a:r>
            <a:endParaRPr lang="en-AU" dirty="0"/>
          </a:p>
        </p:txBody>
      </p:sp>
      <p:sp>
        <p:nvSpPr>
          <p:cNvPr id="4" name="Slide Number Placeholder 3">
            <a:extLst>
              <a:ext uri="{FF2B5EF4-FFF2-40B4-BE49-F238E27FC236}">
                <a16:creationId xmlns:a16="http://schemas.microsoft.com/office/drawing/2014/main" id="{7C88A84E-CE48-6B99-BF97-35931D435B98}"/>
              </a:ext>
            </a:extLst>
          </p:cNvPr>
          <p:cNvSpPr>
            <a:spLocks noGrp="1"/>
          </p:cNvSpPr>
          <p:nvPr>
            <p:ph type="sldNum" sz="quarter" idx="12"/>
          </p:nvPr>
        </p:nvSpPr>
        <p:spPr/>
        <p:txBody>
          <a:bodyPr/>
          <a:lstStyle/>
          <a:p>
            <a:fld id="{6BAD6A8B-B5C3-4437-A9DE-A8C2149171DD}" type="slidenum">
              <a:rPr lang="en-AU" smtClean="0"/>
              <a:t>17</a:t>
            </a:fld>
            <a:endParaRPr lang="en-AU"/>
          </a:p>
        </p:txBody>
      </p:sp>
      <p:sp>
        <p:nvSpPr>
          <p:cNvPr id="6" name="TextBox 5">
            <a:extLst>
              <a:ext uri="{FF2B5EF4-FFF2-40B4-BE49-F238E27FC236}">
                <a16:creationId xmlns:a16="http://schemas.microsoft.com/office/drawing/2014/main" id="{8EC0B6AC-0B70-6F26-8460-FC1957DDEEA7}"/>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Zhaoyu Yan (z5452207)</a:t>
            </a:r>
          </a:p>
        </p:txBody>
      </p:sp>
      <p:sp>
        <p:nvSpPr>
          <p:cNvPr id="3" name="文本框 2">
            <a:extLst>
              <a:ext uri="{FF2B5EF4-FFF2-40B4-BE49-F238E27FC236}">
                <a16:creationId xmlns:a16="http://schemas.microsoft.com/office/drawing/2014/main" id="{3AA5189F-B2CC-9BBF-A380-BDE90E5AFF09}"/>
              </a:ext>
            </a:extLst>
          </p:cNvPr>
          <p:cNvSpPr txBox="1"/>
          <p:nvPr/>
        </p:nvSpPr>
        <p:spPr>
          <a:xfrm>
            <a:off x="231648" y="927999"/>
            <a:ext cx="9322816"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YOLOv8 is developed for object detection, segmentation and classification tasks. </a:t>
            </a:r>
            <a:endParaRPr lang="zh-CN" altLang="en-US" sz="20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4EBF3078-F546-EA0A-CABF-93F394BFB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74" y="1328109"/>
            <a:ext cx="5392701" cy="4690795"/>
          </a:xfrm>
          <a:prstGeom prst="rect">
            <a:avLst/>
          </a:prstGeom>
        </p:spPr>
      </p:pic>
      <p:graphicFrame>
        <p:nvGraphicFramePr>
          <p:cNvPr id="20" name="表格 19">
            <a:extLst>
              <a:ext uri="{FF2B5EF4-FFF2-40B4-BE49-F238E27FC236}">
                <a16:creationId xmlns:a16="http://schemas.microsoft.com/office/drawing/2014/main" id="{13FB4399-7649-7A46-12A1-6915D11B5162}"/>
              </a:ext>
            </a:extLst>
          </p:cNvPr>
          <p:cNvGraphicFramePr>
            <a:graphicFrameLocks noGrp="1"/>
          </p:cNvGraphicFramePr>
          <p:nvPr/>
        </p:nvGraphicFramePr>
        <p:xfrm>
          <a:off x="5957584" y="1446067"/>
          <a:ext cx="5720206" cy="1828800"/>
        </p:xfrm>
        <a:graphic>
          <a:graphicData uri="http://schemas.openxmlformats.org/drawingml/2006/table">
            <a:tbl>
              <a:tblPr firstRow="1" bandRow="1">
                <a:tableStyleId>{5C22544A-7EE6-4342-B048-85BDC9FD1C3A}</a:tableStyleId>
              </a:tblPr>
              <a:tblGrid>
                <a:gridCol w="872984">
                  <a:extLst>
                    <a:ext uri="{9D8B030D-6E8A-4147-A177-3AD203B41FA5}">
                      <a16:colId xmlns:a16="http://schemas.microsoft.com/office/drawing/2014/main" val="20000"/>
                    </a:ext>
                  </a:extLst>
                </a:gridCol>
                <a:gridCol w="777240">
                  <a:extLst>
                    <a:ext uri="{9D8B030D-6E8A-4147-A177-3AD203B41FA5}">
                      <a16:colId xmlns:a16="http://schemas.microsoft.com/office/drawing/2014/main" val="2458618315"/>
                    </a:ext>
                  </a:extLst>
                </a:gridCol>
                <a:gridCol w="713232">
                  <a:extLst>
                    <a:ext uri="{9D8B030D-6E8A-4147-A177-3AD203B41FA5}">
                      <a16:colId xmlns:a16="http://schemas.microsoft.com/office/drawing/2014/main" val="128212821"/>
                    </a:ext>
                  </a:extLst>
                </a:gridCol>
                <a:gridCol w="694944">
                  <a:extLst>
                    <a:ext uri="{9D8B030D-6E8A-4147-A177-3AD203B41FA5}">
                      <a16:colId xmlns:a16="http://schemas.microsoft.com/office/drawing/2014/main" val="20001"/>
                    </a:ext>
                  </a:extLst>
                </a:gridCol>
                <a:gridCol w="795528">
                  <a:extLst>
                    <a:ext uri="{9D8B030D-6E8A-4147-A177-3AD203B41FA5}">
                      <a16:colId xmlns:a16="http://schemas.microsoft.com/office/drawing/2014/main" val="20002"/>
                    </a:ext>
                  </a:extLst>
                </a:gridCol>
                <a:gridCol w="1020500">
                  <a:extLst>
                    <a:ext uri="{9D8B030D-6E8A-4147-A177-3AD203B41FA5}">
                      <a16:colId xmlns:a16="http://schemas.microsoft.com/office/drawing/2014/main" val="20003"/>
                    </a:ext>
                  </a:extLst>
                </a:gridCol>
                <a:gridCol w="845778">
                  <a:extLst>
                    <a:ext uri="{9D8B030D-6E8A-4147-A177-3AD203B41FA5}">
                      <a16:colId xmlns:a16="http://schemas.microsoft.com/office/drawing/2014/main" val="3602243244"/>
                    </a:ext>
                  </a:extLst>
                </a:gridCol>
              </a:tblGrid>
              <a:tr h="455545">
                <a:tc>
                  <a:txBody>
                    <a:bodyPr/>
                    <a:lstStyle/>
                    <a:p>
                      <a:pPr algn="ctr"/>
                      <a:r>
                        <a:rPr lang="en-US" altLang="zh-CN" sz="1200" dirty="0">
                          <a:solidFill>
                            <a:schemeClr val="tx1"/>
                          </a:solidFill>
                          <a:latin typeface="Arial" panose="020B0604020202020204" pitchFamily="34" charset="0"/>
                          <a:cs typeface="Arial" panose="020B0604020202020204" pitchFamily="34" charset="0"/>
                        </a:rPr>
                        <a:t>Models</a:t>
                      </a:r>
                      <a:endParaRPr lang="zh-CN" altLang="en-US" sz="12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200" dirty="0">
                          <a:solidFill>
                            <a:schemeClr val="tx1"/>
                          </a:solidFill>
                          <a:latin typeface="Arial" panose="020B0604020202020204" pitchFamily="34" charset="0"/>
                          <a:cs typeface="Arial" panose="020B0604020202020204" pitchFamily="34" charset="0"/>
                        </a:rPr>
                        <a:t>Deepen factor</a:t>
                      </a:r>
                      <a:endParaRPr lang="zh-CN" altLang="en-US" sz="12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200" dirty="0">
                          <a:solidFill>
                            <a:schemeClr val="tx1"/>
                          </a:solidFill>
                          <a:latin typeface="Arial" panose="020B0604020202020204" pitchFamily="34" charset="0"/>
                          <a:cs typeface="Arial" panose="020B0604020202020204" pitchFamily="34" charset="0"/>
                        </a:rPr>
                        <a:t>Widen factor</a:t>
                      </a:r>
                      <a:endParaRPr lang="zh-CN" altLang="en-US" sz="12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200" dirty="0">
                          <a:solidFill>
                            <a:schemeClr val="tx1"/>
                          </a:solidFill>
                          <a:latin typeface="Arial" panose="020B0604020202020204" pitchFamily="34" charset="0"/>
                          <a:cs typeface="Arial" panose="020B0604020202020204" pitchFamily="34" charset="0"/>
                        </a:rPr>
                        <a:t>Batch size</a:t>
                      </a:r>
                      <a:endParaRPr lang="zh-CN" altLang="en-US" sz="12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200" dirty="0">
                          <a:solidFill>
                            <a:schemeClr val="tx1"/>
                          </a:solidFill>
                          <a:latin typeface="Arial" panose="020B0604020202020204" pitchFamily="34" charset="0"/>
                          <a:cs typeface="Arial" panose="020B0604020202020204" pitchFamily="34" charset="0"/>
                          <a:sym typeface="+mn-ea"/>
                        </a:rPr>
                        <a:t>Param/Million</a:t>
                      </a:r>
                      <a:endParaRPr lang="zh-CN" altLang="en-US" sz="12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200" dirty="0">
                          <a:solidFill>
                            <a:schemeClr val="tx1"/>
                          </a:solidFill>
                          <a:latin typeface="Arial" panose="020B0604020202020204" pitchFamily="34" charset="0"/>
                          <a:cs typeface="Arial" panose="020B0604020202020204" pitchFamily="34" charset="0"/>
                        </a:rPr>
                        <a:t>Weight size/MB</a:t>
                      </a:r>
                      <a:endParaRPr lang="zh-CN" altLang="en-US" sz="12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200" dirty="0">
                          <a:solidFill>
                            <a:schemeClr val="tx1"/>
                          </a:solidFill>
                          <a:latin typeface="Arial" panose="020B0604020202020204" pitchFamily="34" charset="0"/>
                          <a:cs typeface="Arial" panose="020B0604020202020204" pitchFamily="34" charset="0"/>
                        </a:rPr>
                        <a:t>FLOPs/G</a:t>
                      </a:r>
                      <a:endParaRPr lang="zh-CN" altLang="en-US" sz="12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extLst>
                  <a:ext uri="{0D108BD9-81ED-4DB2-BD59-A6C34878D82A}">
                    <a16:rowId xmlns:a16="http://schemas.microsoft.com/office/drawing/2014/main" val="10000"/>
                  </a:ext>
                </a:extLst>
              </a:tr>
              <a:tr h="248299">
                <a:tc>
                  <a:txBody>
                    <a:bodyPr/>
                    <a:lstStyle/>
                    <a:p>
                      <a:pPr algn="ctr"/>
                      <a:r>
                        <a:rPr lang="en-US" altLang="zh-CN" sz="1200" dirty="0">
                          <a:latin typeface="Arial" panose="020B0604020202020204" pitchFamily="34" charset="0"/>
                          <a:cs typeface="Arial" panose="020B0604020202020204" pitchFamily="34" charset="0"/>
                        </a:rPr>
                        <a:t>yolov8n</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0.33</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0.25</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256</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3.1</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6.3</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8.2</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10001"/>
                  </a:ext>
                </a:extLst>
              </a:tr>
              <a:tr h="248299">
                <a:tc>
                  <a:txBody>
                    <a:bodyPr/>
                    <a:lstStyle/>
                    <a:p>
                      <a:pPr algn="ctr"/>
                      <a:r>
                        <a:rPr lang="en-US" altLang="zh-CN" sz="1200" dirty="0">
                          <a:latin typeface="Arial" panose="020B0604020202020204" pitchFamily="34" charset="0"/>
                          <a:cs typeface="Arial" panose="020B0604020202020204" pitchFamily="34" charset="0"/>
                        </a:rPr>
                        <a:t>yolov8s</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0.33</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0.50</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128</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11.1</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22.5</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28.7</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4201822007"/>
                  </a:ext>
                </a:extLst>
              </a:tr>
              <a:tr h="248299">
                <a:tc>
                  <a:txBody>
                    <a:bodyPr/>
                    <a:lstStyle/>
                    <a:p>
                      <a:pPr algn="ctr"/>
                      <a:r>
                        <a:rPr lang="en-US" altLang="zh-CN" sz="1200" dirty="0">
                          <a:latin typeface="Arial" panose="020B0604020202020204" pitchFamily="34" charset="0"/>
                          <a:cs typeface="Arial" panose="020B0604020202020204" pitchFamily="34" charset="0"/>
                        </a:rPr>
                        <a:t>yolov8m</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0.67</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0.75</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128</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25.9</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52.1</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79.1</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3084783063"/>
                  </a:ext>
                </a:extLst>
              </a:tr>
              <a:tr h="248299">
                <a:tc>
                  <a:txBody>
                    <a:bodyPr/>
                    <a:lstStyle/>
                    <a:p>
                      <a:pPr algn="ctr"/>
                      <a:r>
                        <a:rPr lang="en-US" altLang="zh-CN" sz="1200" dirty="0">
                          <a:latin typeface="Arial" panose="020B0604020202020204" pitchFamily="34" charset="0"/>
                          <a:cs typeface="Arial" panose="020B0604020202020204" pitchFamily="34" charset="0"/>
                        </a:rPr>
                        <a:t>yolov8l</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1.00</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1.00</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64</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43.6</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87.7</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165.4</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2007249718"/>
                  </a:ext>
                </a:extLst>
              </a:tr>
              <a:tr h="248299">
                <a:tc>
                  <a:txBody>
                    <a:bodyPr/>
                    <a:lstStyle/>
                    <a:p>
                      <a:pPr algn="ctr"/>
                      <a:r>
                        <a:rPr lang="en-US" altLang="zh-CN" sz="1200" dirty="0">
                          <a:latin typeface="Arial" panose="020B0604020202020204" pitchFamily="34" charset="0"/>
                          <a:cs typeface="Arial" panose="020B0604020202020204" pitchFamily="34" charset="0"/>
                        </a:rPr>
                        <a:t>yolov8x</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1.00</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1.25</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64</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68.2</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136.8</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200" dirty="0">
                          <a:latin typeface="Arial" panose="020B0604020202020204" pitchFamily="34" charset="0"/>
                          <a:cs typeface="Arial" panose="020B0604020202020204" pitchFamily="34" charset="0"/>
                        </a:rPr>
                        <a:t>258.2</a:t>
                      </a:r>
                      <a:endParaRPr lang="zh-CN" altLang="en-US" sz="12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2531457394"/>
                  </a:ext>
                </a:extLst>
              </a:tr>
            </a:tbl>
          </a:graphicData>
        </a:graphic>
      </p:graphicFrame>
      <p:sp>
        <p:nvSpPr>
          <p:cNvPr id="22" name="文本框 21">
            <a:extLst>
              <a:ext uri="{FF2B5EF4-FFF2-40B4-BE49-F238E27FC236}">
                <a16:creationId xmlns:a16="http://schemas.microsoft.com/office/drawing/2014/main" id="{37A0FC0F-9448-F0FD-F5AE-0F7DA6EC0F89}"/>
              </a:ext>
            </a:extLst>
          </p:cNvPr>
          <p:cNvSpPr txBox="1"/>
          <p:nvPr/>
        </p:nvSpPr>
        <p:spPr>
          <a:xfrm>
            <a:off x="5957584" y="3440627"/>
            <a:ext cx="3942419"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Performances on COCO dataset: </a:t>
            </a:r>
            <a:endParaRPr lang="zh-CN" altLang="en-US" sz="1400" dirty="0">
              <a:latin typeface="Arial" panose="020B0604020202020204" pitchFamily="34" charset="0"/>
              <a:cs typeface="Arial" panose="020B0604020202020204" pitchFamily="34" charset="0"/>
            </a:endParaRPr>
          </a:p>
        </p:txBody>
      </p:sp>
      <p:pic>
        <p:nvPicPr>
          <p:cNvPr id="26" name="图片 25">
            <a:extLst>
              <a:ext uri="{FF2B5EF4-FFF2-40B4-BE49-F238E27FC236}">
                <a16:creationId xmlns:a16="http://schemas.microsoft.com/office/drawing/2014/main" id="{6220763D-7A3D-A80E-2F31-F1F055EB02D5}"/>
              </a:ext>
            </a:extLst>
          </p:cNvPr>
          <p:cNvPicPr>
            <a:picLocks noChangeAspect="1"/>
          </p:cNvPicPr>
          <p:nvPr/>
        </p:nvPicPr>
        <p:blipFill>
          <a:blip r:embed="rId4">
            <a:extLst>
              <a:ext uri="{28A0092B-C50C-407E-A947-70E740481C1C}">
                <a14:useLocalDpi xmlns:a14="http://schemas.microsoft.com/office/drawing/2010/main" val="0"/>
              </a:ext>
            </a:extLst>
          </a:blip>
          <a:srcRect r="50084" b="50409"/>
          <a:stretch/>
        </p:blipFill>
        <p:spPr>
          <a:xfrm>
            <a:off x="6047897" y="3779441"/>
            <a:ext cx="2652493" cy="2635200"/>
          </a:xfrm>
          <a:prstGeom prst="rect">
            <a:avLst/>
          </a:prstGeom>
        </p:spPr>
      </p:pic>
      <p:pic>
        <p:nvPicPr>
          <p:cNvPr id="29" name="图片 28">
            <a:extLst>
              <a:ext uri="{FF2B5EF4-FFF2-40B4-BE49-F238E27FC236}">
                <a16:creationId xmlns:a16="http://schemas.microsoft.com/office/drawing/2014/main" id="{25BE4ADA-7146-C31D-4649-CE9D3CF06F8A}"/>
              </a:ext>
            </a:extLst>
          </p:cNvPr>
          <p:cNvPicPr>
            <a:picLocks noChangeAspect="1"/>
          </p:cNvPicPr>
          <p:nvPr/>
        </p:nvPicPr>
        <p:blipFill>
          <a:blip r:embed="rId4">
            <a:extLst>
              <a:ext uri="{28A0092B-C50C-407E-A947-70E740481C1C}">
                <a14:useLocalDpi xmlns:a14="http://schemas.microsoft.com/office/drawing/2010/main" val="0"/>
              </a:ext>
            </a:extLst>
          </a:blip>
          <a:srcRect t="50000" r="50000" b="595"/>
          <a:stretch/>
        </p:blipFill>
        <p:spPr>
          <a:xfrm>
            <a:off x="8700912" y="3813309"/>
            <a:ext cx="2632650" cy="2601332"/>
          </a:xfrm>
          <a:prstGeom prst="rect">
            <a:avLst/>
          </a:prstGeom>
        </p:spPr>
      </p:pic>
      <p:sp>
        <p:nvSpPr>
          <p:cNvPr id="30" name="矩形 29">
            <a:extLst>
              <a:ext uri="{FF2B5EF4-FFF2-40B4-BE49-F238E27FC236}">
                <a16:creationId xmlns:a16="http://schemas.microsoft.com/office/drawing/2014/main" id="{76004394-5D82-158B-A26C-52B3F4E2D140}"/>
              </a:ext>
            </a:extLst>
          </p:cNvPr>
          <p:cNvSpPr/>
          <p:nvPr/>
        </p:nvSpPr>
        <p:spPr>
          <a:xfrm>
            <a:off x="6002740" y="1907138"/>
            <a:ext cx="5636105" cy="2716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B178629-FFFC-78D9-4D46-09C5F7A0FA07}"/>
              </a:ext>
            </a:extLst>
          </p:cNvPr>
          <p:cNvSpPr/>
          <p:nvPr/>
        </p:nvSpPr>
        <p:spPr>
          <a:xfrm>
            <a:off x="5999633" y="2997175"/>
            <a:ext cx="5636105" cy="2716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40411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32564-AF3C-5F00-3225-A50A3C839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AF284-531A-B551-2EF6-009D43A2BB9C}"/>
              </a:ext>
            </a:extLst>
          </p:cNvPr>
          <p:cNvSpPr>
            <a:spLocks noGrp="1"/>
          </p:cNvSpPr>
          <p:nvPr>
            <p:ph type="title"/>
          </p:nvPr>
        </p:nvSpPr>
        <p:spPr>
          <a:xfrm>
            <a:off x="231648" y="136525"/>
            <a:ext cx="11631168" cy="838835"/>
          </a:xfrm>
        </p:spPr>
        <p:txBody>
          <a:bodyPr>
            <a:normAutofit/>
          </a:bodyPr>
          <a:lstStyle/>
          <a:p>
            <a:r>
              <a:rPr lang="en-GB" dirty="0"/>
              <a:t>Methods</a:t>
            </a:r>
            <a:r>
              <a:rPr lang="en-US" dirty="0"/>
              <a:t>—Yolov8</a:t>
            </a:r>
            <a:endParaRPr lang="en-AU" dirty="0"/>
          </a:p>
        </p:txBody>
      </p:sp>
      <p:sp>
        <p:nvSpPr>
          <p:cNvPr id="4" name="Slide Number Placeholder 3">
            <a:extLst>
              <a:ext uri="{FF2B5EF4-FFF2-40B4-BE49-F238E27FC236}">
                <a16:creationId xmlns:a16="http://schemas.microsoft.com/office/drawing/2014/main" id="{EE54B5F5-26EA-4FA0-1F7F-EA76BE90CD35}"/>
              </a:ext>
            </a:extLst>
          </p:cNvPr>
          <p:cNvSpPr>
            <a:spLocks noGrp="1"/>
          </p:cNvSpPr>
          <p:nvPr>
            <p:ph type="sldNum" sz="quarter" idx="12"/>
          </p:nvPr>
        </p:nvSpPr>
        <p:spPr/>
        <p:txBody>
          <a:bodyPr/>
          <a:lstStyle/>
          <a:p>
            <a:fld id="{6BAD6A8B-B5C3-4437-A9DE-A8C2149171DD}" type="slidenum">
              <a:rPr lang="en-AU" smtClean="0"/>
              <a:t>18</a:t>
            </a:fld>
            <a:endParaRPr lang="en-AU"/>
          </a:p>
        </p:txBody>
      </p:sp>
      <p:sp>
        <p:nvSpPr>
          <p:cNvPr id="6" name="TextBox 5">
            <a:extLst>
              <a:ext uri="{FF2B5EF4-FFF2-40B4-BE49-F238E27FC236}">
                <a16:creationId xmlns:a16="http://schemas.microsoft.com/office/drawing/2014/main" id="{9AD777C4-ADE1-BAD6-23A8-57CBCEC7666C}"/>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Zhaoyu Yan (z5452207)</a:t>
            </a:r>
          </a:p>
        </p:txBody>
      </p:sp>
      <p:sp>
        <p:nvSpPr>
          <p:cNvPr id="9" name="文本框 8">
            <a:extLst>
              <a:ext uri="{FF2B5EF4-FFF2-40B4-BE49-F238E27FC236}">
                <a16:creationId xmlns:a16="http://schemas.microsoft.com/office/drawing/2014/main" id="{A23D7DA0-0C20-EEDD-DA96-BF6250DA3AFC}"/>
              </a:ext>
            </a:extLst>
          </p:cNvPr>
          <p:cNvSpPr txBox="1"/>
          <p:nvPr/>
        </p:nvSpPr>
        <p:spPr>
          <a:xfrm>
            <a:off x="231648" y="1260994"/>
            <a:ext cx="5040574"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YOLOv8 needs input txt. to be in the form</a:t>
            </a:r>
          </a:p>
        </p:txBody>
      </p:sp>
      <p:graphicFrame>
        <p:nvGraphicFramePr>
          <p:cNvPr id="5" name="表格 4">
            <a:extLst>
              <a:ext uri="{FF2B5EF4-FFF2-40B4-BE49-F238E27FC236}">
                <a16:creationId xmlns:a16="http://schemas.microsoft.com/office/drawing/2014/main" id="{43E5520C-414A-23B5-0970-8D728233FC60}"/>
              </a:ext>
            </a:extLst>
          </p:cNvPr>
          <p:cNvGraphicFramePr>
            <a:graphicFrameLocks noGrp="1"/>
          </p:cNvGraphicFramePr>
          <p:nvPr/>
        </p:nvGraphicFramePr>
        <p:xfrm>
          <a:off x="6096000" y="985436"/>
          <a:ext cx="5070910" cy="937513"/>
        </p:xfrm>
        <a:graphic>
          <a:graphicData uri="http://schemas.openxmlformats.org/drawingml/2006/table">
            <a:tbl>
              <a:tblPr firstRow="1" bandRow="1">
                <a:tableStyleId>{5C22544A-7EE6-4342-B048-85BDC9FD1C3A}</a:tableStyleId>
              </a:tblPr>
              <a:tblGrid>
                <a:gridCol w="1077314">
                  <a:extLst>
                    <a:ext uri="{9D8B030D-6E8A-4147-A177-3AD203B41FA5}">
                      <a16:colId xmlns:a16="http://schemas.microsoft.com/office/drawing/2014/main" val="20000"/>
                    </a:ext>
                  </a:extLst>
                </a:gridCol>
                <a:gridCol w="1009015">
                  <a:extLst>
                    <a:ext uri="{9D8B030D-6E8A-4147-A177-3AD203B41FA5}">
                      <a16:colId xmlns:a16="http://schemas.microsoft.com/office/drawing/2014/main" val="20001"/>
                    </a:ext>
                  </a:extLst>
                </a:gridCol>
                <a:gridCol w="948043">
                  <a:extLst>
                    <a:ext uri="{9D8B030D-6E8A-4147-A177-3AD203B41FA5}">
                      <a16:colId xmlns:a16="http://schemas.microsoft.com/office/drawing/2014/main" val="20002"/>
                    </a:ext>
                  </a:extLst>
                </a:gridCol>
                <a:gridCol w="1046074">
                  <a:extLst>
                    <a:ext uri="{9D8B030D-6E8A-4147-A177-3AD203B41FA5}">
                      <a16:colId xmlns:a16="http://schemas.microsoft.com/office/drawing/2014/main" val="20003"/>
                    </a:ext>
                  </a:extLst>
                </a:gridCol>
                <a:gridCol w="990464">
                  <a:extLst>
                    <a:ext uri="{9D8B030D-6E8A-4147-A177-3AD203B41FA5}">
                      <a16:colId xmlns:a16="http://schemas.microsoft.com/office/drawing/2014/main" val="20004"/>
                    </a:ext>
                  </a:extLst>
                </a:gridCol>
              </a:tblGrid>
              <a:tr h="632713">
                <a:tc>
                  <a:txBody>
                    <a:bodyPr/>
                    <a:lstStyle/>
                    <a:p>
                      <a:pPr algn="ctr"/>
                      <a:r>
                        <a:rPr lang="en-US" altLang="zh-CN" sz="1100" dirty="0">
                          <a:solidFill>
                            <a:schemeClr val="tx1"/>
                          </a:solidFill>
                          <a:latin typeface="Arial" panose="020B0604020202020204" pitchFamily="34" charset="0"/>
                          <a:cs typeface="Arial" panose="020B0604020202020204" pitchFamily="34" charset="0"/>
                        </a:rPr>
                        <a:t>Object category</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centre point X</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sym typeface="+mn-ea"/>
                        </a:rPr>
                        <a:t>Bounding box centre point Y</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width</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100" dirty="0">
                          <a:solidFill>
                            <a:schemeClr val="tx1"/>
                          </a:solidFill>
                          <a:latin typeface="Arial" panose="020B0604020202020204" pitchFamily="34" charset="0"/>
                          <a:cs typeface="Arial" panose="020B0604020202020204" pitchFamily="34" charset="0"/>
                        </a:rPr>
                        <a:t>Bounding box height</a:t>
                      </a:r>
                      <a:endParaRPr lang="zh-CN" altLang="en-US" sz="11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extLst>
                  <a:ext uri="{0D108BD9-81ED-4DB2-BD59-A6C34878D82A}">
                    <a16:rowId xmlns:a16="http://schemas.microsoft.com/office/drawing/2014/main" val="10000"/>
                  </a:ext>
                </a:extLst>
              </a:tr>
              <a:tr h="248299">
                <a:tc>
                  <a:txBody>
                    <a:bodyPr/>
                    <a:lstStyle/>
                    <a:p>
                      <a:pPr algn="ctr"/>
                      <a:r>
                        <a:rPr lang="en-US" altLang="zh-CN" sz="1400" dirty="0">
                          <a:latin typeface="Arial" panose="020B0604020202020204" pitchFamily="34" charset="0"/>
                          <a:cs typeface="Arial" panose="020B0604020202020204" pitchFamily="34" charset="0"/>
                        </a:rPr>
                        <a:t>4</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0.467708</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0.57222</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0.028125</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0.085185</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
        <p:nvSpPr>
          <p:cNvPr id="18" name="矩形 17">
            <a:extLst>
              <a:ext uri="{FF2B5EF4-FFF2-40B4-BE49-F238E27FC236}">
                <a16:creationId xmlns:a16="http://schemas.microsoft.com/office/drawing/2014/main" id="{EF8ACD98-3DED-AEE7-447F-F8961F2C04C2}"/>
              </a:ext>
            </a:extLst>
          </p:cNvPr>
          <p:cNvSpPr/>
          <p:nvPr/>
        </p:nvSpPr>
        <p:spPr>
          <a:xfrm>
            <a:off x="7185906" y="1007309"/>
            <a:ext cx="1924227" cy="5998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10693A9-CBFC-ED36-2B96-37550B82381C}"/>
              </a:ext>
            </a:extLst>
          </p:cNvPr>
          <p:cNvSpPr txBox="1"/>
          <p:nvPr/>
        </p:nvSpPr>
        <p:spPr>
          <a:xfrm>
            <a:off x="278996" y="2151999"/>
            <a:ext cx="5040574"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After 100 epochs training, the results are: </a:t>
            </a:r>
          </a:p>
        </p:txBody>
      </p:sp>
      <p:pic>
        <p:nvPicPr>
          <p:cNvPr id="10" name="图片 9">
            <a:extLst>
              <a:ext uri="{FF2B5EF4-FFF2-40B4-BE49-F238E27FC236}">
                <a16:creationId xmlns:a16="http://schemas.microsoft.com/office/drawing/2014/main" id="{2D7CD780-EC02-A7FA-FF9C-EA7102B9E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79" y="2661248"/>
            <a:ext cx="5891816" cy="2945909"/>
          </a:xfrm>
          <a:prstGeom prst="rect">
            <a:avLst/>
          </a:prstGeom>
        </p:spPr>
      </p:pic>
      <p:pic>
        <p:nvPicPr>
          <p:cNvPr id="13" name="图片 12">
            <a:extLst>
              <a:ext uri="{FF2B5EF4-FFF2-40B4-BE49-F238E27FC236}">
                <a16:creationId xmlns:a16="http://schemas.microsoft.com/office/drawing/2014/main" id="{96AE0077-086E-CE7E-A123-B2B4F7B76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791" y="2656786"/>
            <a:ext cx="5900744" cy="2950372"/>
          </a:xfrm>
          <a:prstGeom prst="rect">
            <a:avLst/>
          </a:prstGeom>
        </p:spPr>
      </p:pic>
      <p:sp>
        <p:nvSpPr>
          <p:cNvPr id="14" name="文本框 13">
            <a:extLst>
              <a:ext uri="{FF2B5EF4-FFF2-40B4-BE49-F238E27FC236}">
                <a16:creationId xmlns:a16="http://schemas.microsoft.com/office/drawing/2014/main" id="{8B035A3E-A68A-D012-1673-C36E04712890}"/>
              </a:ext>
            </a:extLst>
          </p:cNvPr>
          <p:cNvSpPr txBox="1"/>
          <p:nvPr/>
        </p:nvSpPr>
        <p:spPr>
          <a:xfrm>
            <a:off x="2646835" y="5607157"/>
            <a:ext cx="1078151"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yolov8n </a:t>
            </a:r>
          </a:p>
        </p:txBody>
      </p:sp>
      <p:sp>
        <p:nvSpPr>
          <p:cNvPr id="15" name="文本框 14">
            <a:extLst>
              <a:ext uri="{FF2B5EF4-FFF2-40B4-BE49-F238E27FC236}">
                <a16:creationId xmlns:a16="http://schemas.microsoft.com/office/drawing/2014/main" id="{009FC457-ED62-448F-E2C5-E4A8C8FE85E2}"/>
              </a:ext>
            </a:extLst>
          </p:cNvPr>
          <p:cNvSpPr txBox="1"/>
          <p:nvPr/>
        </p:nvSpPr>
        <p:spPr>
          <a:xfrm>
            <a:off x="8715372" y="5607157"/>
            <a:ext cx="1078151"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yolov8x </a:t>
            </a:r>
          </a:p>
        </p:txBody>
      </p:sp>
      <p:sp>
        <p:nvSpPr>
          <p:cNvPr id="16" name="箭头: 右 15">
            <a:extLst>
              <a:ext uri="{FF2B5EF4-FFF2-40B4-BE49-F238E27FC236}">
                <a16:creationId xmlns:a16="http://schemas.microsoft.com/office/drawing/2014/main" id="{7A47DE48-1D86-C130-C0D8-A48F83D39810}"/>
              </a:ext>
            </a:extLst>
          </p:cNvPr>
          <p:cNvSpPr/>
          <p:nvPr/>
        </p:nvSpPr>
        <p:spPr>
          <a:xfrm>
            <a:off x="5319570" y="1285719"/>
            <a:ext cx="520949" cy="375385"/>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238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Method – Faster Rcnn Model</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571826"/>
            <a:ext cx="11631168" cy="5035296"/>
          </a:xfrm>
        </p:spPr>
        <p:txBody>
          <a:bodyPr>
            <a:normAutofit/>
          </a:bodyPr>
          <a:lstStyle/>
          <a:p>
            <a:pPr>
              <a:buFont typeface="Wingdings" pitchFamily="2" charset="2"/>
              <a:buChar char="Ø"/>
            </a:pPr>
            <a:endParaRPr lang="en-AU" dirty="0"/>
          </a:p>
          <a:p>
            <a:pPr marL="0" indent="0">
              <a:buNone/>
            </a:pPr>
            <a:endParaRPr lang="en-US" altLang="zh-CN" dirty="0"/>
          </a:p>
          <a:p>
            <a:pPr marL="0" indent="0">
              <a:buNone/>
            </a:pPr>
            <a:endParaRPr lang="en-US" altLang="zh-CN" dirty="0"/>
          </a:p>
          <a:p>
            <a:pPr>
              <a:buFont typeface="Wingdings" pitchFamily="2" charset="2"/>
              <a:buChar char="Ø"/>
            </a:pPr>
            <a:r>
              <a:rPr lang="en-US" altLang="zh-CN" dirty="0"/>
              <a:t>Two-stage object detection: </a:t>
            </a:r>
          </a:p>
          <a:p>
            <a:pPr lvl="1"/>
            <a:r>
              <a:rPr lang="en-US" altLang="zh-CN" dirty="0"/>
              <a:t>balance of accuracy and speed.</a:t>
            </a:r>
          </a:p>
          <a:p>
            <a:pPr marL="457200" lvl="1" indent="0">
              <a:buNone/>
            </a:pPr>
            <a:endParaRPr lang="en-AU" dirty="0"/>
          </a:p>
          <a:p>
            <a:pPr lvl="1"/>
            <a:endParaRPr lang="en-AU" altLang="zh-CN" dirty="0"/>
          </a:p>
          <a:p>
            <a:pPr lvl="1"/>
            <a:r>
              <a:rPr lang="en-AU" altLang="zh-CN" dirty="0"/>
              <a:t>Steps:</a:t>
            </a:r>
            <a:endParaRPr lang="en-US"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19</a:t>
            </a:fld>
            <a:endParaRPr lang="en-AU"/>
          </a:p>
        </p:txBody>
      </p:sp>
      <p:pic>
        <p:nvPicPr>
          <p:cNvPr id="12" name="Picture 11">
            <a:extLst>
              <a:ext uri="{FF2B5EF4-FFF2-40B4-BE49-F238E27FC236}">
                <a16:creationId xmlns:a16="http://schemas.microsoft.com/office/drawing/2014/main" id="{971D5440-A469-9391-6209-385619A753C1}"/>
              </a:ext>
            </a:extLst>
          </p:cNvPr>
          <p:cNvPicPr>
            <a:picLocks noChangeAspect="1"/>
          </p:cNvPicPr>
          <p:nvPr/>
        </p:nvPicPr>
        <p:blipFill>
          <a:blip r:embed="rId3"/>
          <a:stretch>
            <a:fillRect/>
          </a:stretch>
        </p:blipFill>
        <p:spPr>
          <a:xfrm>
            <a:off x="5377070" y="760470"/>
            <a:ext cx="6485746" cy="3046217"/>
          </a:xfrm>
          <a:prstGeom prst="rect">
            <a:avLst/>
          </a:prstGeom>
        </p:spPr>
      </p:pic>
      <p:sp>
        <p:nvSpPr>
          <p:cNvPr id="5" name="TextBox 5">
            <a:extLst>
              <a:ext uri="{FF2B5EF4-FFF2-40B4-BE49-F238E27FC236}">
                <a16:creationId xmlns:a16="http://schemas.microsoft.com/office/drawing/2014/main" id="{F2CFA24B-734C-6618-0A96-4431317054B9}"/>
              </a:ext>
            </a:extLst>
          </p:cNvPr>
          <p:cNvSpPr txBox="1"/>
          <p:nvPr/>
        </p:nvSpPr>
        <p:spPr>
          <a:xfrm>
            <a:off x="119743" y="6225545"/>
            <a:ext cx="7326086" cy="430887"/>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a:latin typeface="Arial" panose="020B0604020202020204" pitchFamily="34" charset="0"/>
                <a:cs typeface="Arial" panose="020B0604020202020204" pitchFamily="34" charset="0"/>
              </a:rPr>
              <a:t>Jiayang Jiang (z5319476)</a:t>
            </a:r>
          </a:p>
          <a:p>
            <a:endParaRPr lang="en-US" sz="1100" dirty="0">
              <a:latin typeface="Arial" panose="020B0604020202020204" pitchFamily="34" charset="0"/>
              <a:cs typeface="Arial" panose="020B0604020202020204" pitchFamily="34" charset="0"/>
            </a:endParaRPr>
          </a:p>
        </p:txBody>
      </p:sp>
      <p:graphicFrame>
        <p:nvGraphicFramePr>
          <p:cNvPr id="6" name="图示 5">
            <a:extLst>
              <a:ext uri="{FF2B5EF4-FFF2-40B4-BE49-F238E27FC236}">
                <a16:creationId xmlns:a16="http://schemas.microsoft.com/office/drawing/2014/main" id="{47576AD6-AD4C-AE49-39B9-DFC55C495AA6}"/>
              </a:ext>
            </a:extLst>
          </p:cNvPr>
          <p:cNvGraphicFramePr/>
          <p:nvPr/>
        </p:nvGraphicFramePr>
        <p:xfrm>
          <a:off x="2650900" y="3370727"/>
          <a:ext cx="6666963" cy="29856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861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29AE7-4BFE-C836-97E6-82E27F73B3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3E98C9-01FD-8253-771C-0C14923E4F06}"/>
              </a:ext>
            </a:extLst>
          </p:cNvPr>
          <p:cNvSpPr txBox="1"/>
          <p:nvPr/>
        </p:nvSpPr>
        <p:spPr>
          <a:xfrm>
            <a:off x="-220737" y="2733966"/>
            <a:ext cx="5622524" cy="830997"/>
          </a:xfrm>
          <a:prstGeom prst="rect">
            <a:avLst/>
          </a:prstGeom>
          <a:noFill/>
        </p:spPr>
        <p:txBody>
          <a:bodyPr wrap="square" lIns="91440" tIns="45720" rIns="91440" bIns="45720" rtlCol="0" anchor="t">
            <a:spAutoFit/>
          </a:bodyPr>
          <a:lstStyle/>
          <a:p>
            <a:pPr lvl="1" algn="ctr"/>
            <a:r>
              <a:rPr lang="en-US" sz="4800" b="1" dirty="0">
                <a:latin typeface="Arial"/>
                <a:cs typeface="Arial"/>
              </a:rPr>
              <a:t>CONTENT</a:t>
            </a:r>
            <a:endParaRPr lang="en-US" sz="4800" b="1" dirty="0">
              <a:cs typeface="Calibri"/>
            </a:endParaRPr>
          </a:p>
        </p:txBody>
      </p:sp>
      <p:sp>
        <p:nvSpPr>
          <p:cNvPr id="3" name="TextBox 2">
            <a:extLst>
              <a:ext uri="{FF2B5EF4-FFF2-40B4-BE49-F238E27FC236}">
                <a16:creationId xmlns:a16="http://schemas.microsoft.com/office/drawing/2014/main" id="{84A55B4C-8615-5236-48CC-4C6D5901B706}"/>
              </a:ext>
            </a:extLst>
          </p:cNvPr>
          <p:cNvSpPr txBox="1"/>
          <p:nvPr/>
        </p:nvSpPr>
        <p:spPr>
          <a:xfrm>
            <a:off x="5711302" y="2749446"/>
            <a:ext cx="6638005" cy="2246769"/>
          </a:xfrm>
          <a:prstGeom prst="rect">
            <a:avLst/>
          </a:prstGeom>
          <a:noFill/>
        </p:spPr>
        <p:txBody>
          <a:bodyPr wrap="square" lIns="91440" tIns="45720" rIns="91440" bIns="45720" rtlCol="0" anchor="t">
            <a:spAutoFit/>
          </a:bodyPr>
          <a:lstStyle/>
          <a:p>
            <a:pPr marL="571500" indent="-571500" fontAlgn="base">
              <a:buFont typeface="+mj-lt"/>
              <a:buAutoNum type="romanUcPeriod"/>
            </a:pPr>
            <a:r>
              <a:rPr lang="en-US" altLang="zh-CN" sz="2800" b="1" dirty="0">
                <a:latin typeface="Arial" panose="020B0604020202020204" pitchFamily="34" charset="0"/>
                <a:cs typeface="Arial" panose="020B0604020202020204" pitchFamily="34" charset="0"/>
              </a:rPr>
              <a:t>Problem Statement</a:t>
            </a:r>
          </a:p>
          <a:p>
            <a:pPr marL="571500" indent="-571500" fontAlgn="base">
              <a:buFont typeface="+mj-lt"/>
              <a:buAutoNum type="romanUcPeriod"/>
            </a:pPr>
            <a:r>
              <a:rPr lang="en-US" sz="2800" b="1" dirty="0">
                <a:latin typeface="Arial" panose="020B0604020202020204" pitchFamily="34" charset="0"/>
                <a:cs typeface="Arial" panose="020B0604020202020204" pitchFamily="34" charset="0"/>
              </a:rPr>
              <a:t>Data Analysis </a:t>
            </a:r>
          </a:p>
          <a:p>
            <a:pPr marL="571500" indent="-571500" fontAlgn="base">
              <a:buFont typeface="+mj-lt"/>
              <a:buAutoNum type="romanUcPeriod"/>
            </a:pPr>
            <a:r>
              <a:rPr lang="en-US" sz="2800" b="1" dirty="0">
                <a:latin typeface="Arial" panose="020B0604020202020204" pitchFamily="34" charset="0"/>
                <a:cs typeface="Arial" panose="020B0604020202020204" pitchFamily="34" charset="0"/>
              </a:rPr>
              <a:t>Method</a:t>
            </a:r>
          </a:p>
          <a:p>
            <a:pPr marL="571500" indent="-571500" fontAlgn="base">
              <a:buFont typeface="+mj-lt"/>
              <a:buAutoNum type="romanUcPeriod"/>
            </a:pPr>
            <a:r>
              <a:rPr lang="en-US" sz="2800" b="1" dirty="0">
                <a:latin typeface="Arial" panose="020B0604020202020204" pitchFamily="34" charset="0"/>
                <a:cs typeface="Arial" panose="020B0604020202020204" pitchFamily="34" charset="0"/>
              </a:rPr>
              <a:t>Result</a:t>
            </a:r>
          </a:p>
          <a:p>
            <a:pPr marL="571500" indent="-571500" fontAlgn="base">
              <a:buFont typeface="+mj-lt"/>
              <a:buAutoNum type="romanUcPeriod"/>
            </a:pPr>
            <a:r>
              <a:rPr lang="en-US" sz="2800" b="1" dirty="0">
                <a:latin typeface="Arial" panose="020B0604020202020204" pitchFamily="34" charset="0"/>
                <a:cs typeface="Arial" panose="020B0604020202020204" pitchFamily="34" charset="0"/>
              </a:rPr>
              <a:t>Discussion and Conclusion</a:t>
            </a:r>
          </a:p>
        </p:txBody>
      </p:sp>
      <p:pic>
        <p:nvPicPr>
          <p:cNvPr id="9" name="图片 8">
            <a:extLst>
              <a:ext uri="{FF2B5EF4-FFF2-40B4-BE49-F238E27FC236}">
                <a16:creationId xmlns:a16="http://schemas.microsoft.com/office/drawing/2014/main" id="{803852BE-498D-DFA3-D554-014D4A57E5A9}"/>
              </a:ext>
            </a:extLst>
          </p:cNvPr>
          <p:cNvPicPr>
            <a:picLocks noChangeAspect="1"/>
          </p:cNvPicPr>
          <p:nvPr/>
        </p:nvPicPr>
        <p:blipFill>
          <a:blip r:embed="rId3"/>
          <a:srcRect b="15660"/>
          <a:stretch/>
        </p:blipFill>
        <p:spPr>
          <a:xfrm>
            <a:off x="5666271" y="43922"/>
            <a:ext cx="3137531" cy="2094423"/>
          </a:xfrm>
          <a:prstGeom prst="rect">
            <a:avLst/>
          </a:prstGeom>
        </p:spPr>
      </p:pic>
      <p:pic>
        <p:nvPicPr>
          <p:cNvPr id="11" name="图片 10">
            <a:extLst>
              <a:ext uri="{FF2B5EF4-FFF2-40B4-BE49-F238E27FC236}">
                <a16:creationId xmlns:a16="http://schemas.microsoft.com/office/drawing/2014/main" id="{A04776C2-3E13-2276-5D4B-82690F0D1B00}"/>
              </a:ext>
            </a:extLst>
          </p:cNvPr>
          <p:cNvPicPr>
            <a:picLocks noChangeAspect="1"/>
          </p:cNvPicPr>
          <p:nvPr/>
        </p:nvPicPr>
        <p:blipFill>
          <a:blip r:embed="rId4"/>
          <a:stretch>
            <a:fillRect/>
          </a:stretch>
        </p:blipFill>
        <p:spPr>
          <a:xfrm>
            <a:off x="9030305" y="43922"/>
            <a:ext cx="2937149" cy="2094423"/>
          </a:xfrm>
          <a:prstGeom prst="rect">
            <a:avLst/>
          </a:prstGeom>
        </p:spPr>
      </p:pic>
    </p:spTree>
    <p:extLst>
      <p:ext uri="{BB962C8B-B14F-4D97-AF65-F5344CB8AC3E}">
        <p14:creationId xmlns:p14="http://schemas.microsoft.com/office/powerpoint/2010/main" val="2872521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altLang="zh-CN" dirty="0"/>
              <a:t>Method – Fast Rcnn Model</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fontScale="92500" lnSpcReduction="10000"/>
          </a:bodyPr>
          <a:lstStyle/>
          <a:p>
            <a:pPr>
              <a:buFont typeface="Wingdings" pitchFamily="2" charset="2"/>
              <a:buChar char="Ø"/>
            </a:pPr>
            <a:r>
              <a:rPr lang="en-AU" dirty="0"/>
              <a:t> </a:t>
            </a:r>
            <a:r>
              <a:rPr lang="en-AU" altLang="zh-CN" b="1" dirty="0"/>
              <a:t>Key Components</a:t>
            </a:r>
            <a:r>
              <a:rPr lang="en-AU" altLang="zh-CN" dirty="0"/>
              <a:t>:</a:t>
            </a:r>
          </a:p>
          <a:p>
            <a:pPr lvl="1"/>
            <a:r>
              <a:rPr lang="en-AU" altLang="zh-CN" b="1" dirty="0"/>
              <a:t>Backbone</a:t>
            </a:r>
            <a:r>
              <a:rPr lang="en-AU" altLang="zh-CN" dirty="0"/>
              <a:t>: ResNet for features.</a:t>
            </a:r>
          </a:p>
          <a:p>
            <a:pPr lvl="1"/>
            <a:r>
              <a:rPr lang="en-AU" altLang="zh-CN" b="1" dirty="0"/>
              <a:t>RPN</a:t>
            </a:r>
            <a:r>
              <a:rPr lang="en-AU" altLang="zh-CN" dirty="0"/>
              <a:t>: Proposes regions.</a:t>
            </a:r>
          </a:p>
          <a:p>
            <a:pPr lvl="1"/>
            <a:r>
              <a:rPr lang="en-AU" altLang="zh-CN" b="1" dirty="0"/>
              <a:t>ROI Pooling</a:t>
            </a:r>
            <a:r>
              <a:rPr lang="en-AU" altLang="zh-CN" dirty="0"/>
              <a:t>: Standardizes size.</a:t>
            </a:r>
          </a:p>
          <a:p>
            <a:pPr>
              <a:buFont typeface="Wingdings" pitchFamily="2" charset="2"/>
              <a:buChar char="Ø"/>
            </a:pPr>
            <a:endParaRPr lang="en-AU" altLang="zh-CN" dirty="0"/>
          </a:p>
          <a:p>
            <a:pPr>
              <a:buFont typeface="Wingdings" pitchFamily="2" charset="2"/>
              <a:buChar char="Ø"/>
            </a:pPr>
            <a:r>
              <a:rPr lang="en-AU" altLang="zh-CN" b="1" dirty="0"/>
              <a:t> Training Details</a:t>
            </a:r>
            <a:r>
              <a:rPr lang="en-AU" altLang="zh-CN" dirty="0"/>
              <a:t>:</a:t>
            </a:r>
          </a:p>
          <a:p>
            <a:pPr lvl="1"/>
            <a:r>
              <a:rPr lang="en-AU" altLang="zh-CN" b="1" dirty="0"/>
              <a:t>Loss</a:t>
            </a:r>
            <a:r>
              <a:rPr lang="en-AU" altLang="zh-CN" dirty="0"/>
              <a:t>: Classification &amp; regression.</a:t>
            </a:r>
          </a:p>
          <a:p>
            <a:pPr lvl="1"/>
            <a:r>
              <a:rPr lang="en-US" altLang="zh-CN" b="1" dirty="0"/>
              <a:t>Optimizer</a:t>
            </a:r>
            <a:r>
              <a:rPr lang="en-US" altLang="zh-CN" dirty="0"/>
              <a:t>: SGD, learning rate 0.005.</a:t>
            </a:r>
          </a:p>
          <a:p>
            <a:pPr lvl="1"/>
            <a:r>
              <a:rPr lang="en-US" altLang="zh-CN" b="1" dirty="0"/>
              <a:t>Augmentation</a:t>
            </a:r>
            <a:r>
              <a:rPr lang="en-US" altLang="zh-CN" dirty="0"/>
              <a:t>: Cropping, flipping, color adjustment.</a:t>
            </a:r>
          </a:p>
          <a:p>
            <a:pPr>
              <a:buFont typeface="Wingdings" pitchFamily="2" charset="2"/>
              <a:buChar char="Ø"/>
            </a:pPr>
            <a:endParaRPr lang="en-AU" altLang="zh-CN" dirty="0"/>
          </a:p>
          <a:p>
            <a:pPr>
              <a:buFont typeface="Wingdings" pitchFamily="2" charset="2"/>
              <a:buChar char="Ø"/>
            </a:pPr>
            <a:r>
              <a:rPr lang="en-AU" altLang="zh-CN" b="1" dirty="0"/>
              <a:t> Pros &amp; Cons</a:t>
            </a:r>
            <a:r>
              <a:rPr lang="en-AU" altLang="zh-CN" dirty="0"/>
              <a:t>:</a:t>
            </a:r>
          </a:p>
          <a:p>
            <a:pPr lvl="1"/>
            <a:r>
              <a:rPr lang="en-AU" altLang="zh-CN" b="1" dirty="0"/>
              <a:t>Pros</a:t>
            </a:r>
            <a:r>
              <a:rPr lang="en-AU" altLang="zh-CN" dirty="0"/>
              <a:t>: High accuracy.</a:t>
            </a:r>
          </a:p>
          <a:p>
            <a:pPr lvl="1"/>
            <a:r>
              <a:rPr lang="en-AU" altLang="zh-CN" b="1" dirty="0"/>
              <a:t>Cons</a:t>
            </a:r>
            <a:r>
              <a:rPr lang="en-AU" altLang="zh-CN" dirty="0"/>
              <a:t>: Slower than YOLO.</a:t>
            </a:r>
          </a:p>
          <a:p>
            <a:pPr>
              <a:buFont typeface="Wingdings" pitchFamily="2" charset="2"/>
              <a:buChar char="Ø"/>
            </a:pPr>
            <a:endParaRPr lang="en-AU" altLang="zh-CN" dirty="0"/>
          </a:p>
          <a:p>
            <a:pPr>
              <a:buFont typeface="Wingdings" pitchFamily="2" charset="2"/>
              <a:buChar char="Ø"/>
            </a:pPr>
            <a:endParaRPr lang="en-AU" altLang="zh-CN" dirty="0"/>
          </a:p>
          <a:p>
            <a:pPr lvl="1"/>
            <a:endParaRPr lang="en-US" altLang="zh-CN" dirty="0"/>
          </a:p>
          <a:p>
            <a:pPr marL="457200" lvl="1" indent="0">
              <a:buNone/>
            </a:pPr>
            <a:endParaRPr lang="en-US" altLang="zh-CN" dirty="0"/>
          </a:p>
          <a:p>
            <a:pPr>
              <a:buFont typeface="Wingdings" pitchFamily="2" charset="2"/>
              <a:buChar char="Ø"/>
            </a:pPr>
            <a:endParaRPr lang="en-AU" altLang="zh-CN" dirty="0"/>
          </a:p>
          <a:p>
            <a:pPr>
              <a:buFont typeface="Wingdings" pitchFamily="2" charset="2"/>
              <a:buChar char="Ø"/>
            </a:pPr>
            <a:endParaRPr lang="en-AU" altLang="zh-CN" dirty="0"/>
          </a:p>
          <a:p>
            <a:pPr marL="457200" lvl="1" indent="0">
              <a:buNone/>
            </a:pPr>
            <a:endParaRPr lang="en-AU" altLang="zh-CN" b="1" dirty="0"/>
          </a:p>
          <a:p>
            <a:pPr marL="457200" lvl="1" indent="0">
              <a:buNone/>
            </a:pPr>
            <a:endParaRPr lang="en-AU" altLang="zh-CN" b="1" dirty="0"/>
          </a:p>
          <a:p>
            <a:pPr lvl="1"/>
            <a:endParaRPr lang="en-US" altLang="zh-CN" dirty="0"/>
          </a:p>
          <a:p>
            <a:pPr lvl="1"/>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20</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231648"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Jiayang Jiang(z5319476)</a:t>
            </a:r>
          </a:p>
        </p:txBody>
      </p:sp>
      <p:pic>
        <p:nvPicPr>
          <p:cNvPr id="7" name="Picture 6">
            <a:extLst>
              <a:ext uri="{FF2B5EF4-FFF2-40B4-BE49-F238E27FC236}">
                <a16:creationId xmlns:a16="http://schemas.microsoft.com/office/drawing/2014/main" id="{124E13A0-6C7F-E70D-5894-D30835F8C3A2}"/>
              </a:ext>
            </a:extLst>
          </p:cNvPr>
          <p:cNvPicPr>
            <a:picLocks noChangeAspect="1"/>
          </p:cNvPicPr>
          <p:nvPr/>
        </p:nvPicPr>
        <p:blipFill>
          <a:blip r:embed="rId2"/>
          <a:stretch>
            <a:fillRect/>
          </a:stretch>
        </p:blipFill>
        <p:spPr>
          <a:xfrm>
            <a:off x="6738730" y="898052"/>
            <a:ext cx="5327375" cy="2968271"/>
          </a:xfrm>
          <a:prstGeom prst="rect">
            <a:avLst/>
          </a:prstGeom>
        </p:spPr>
      </p:pic>
    </p:spTree>
    <p:extLst>
      <p:ext uri="{BB962C8B-B14F-4D97-AF65-F5344CB8AC3E}">
        <p14:creationId xmlns:p14="http://schemas.microsoft.com/office/powerpoint/2010/main" val="160708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Results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marL="0" indent="0">
              <a:buNone/>
            </a:pPr>
            <a:r>
              <a:rPr lang="en-AU" dirty="0"/>
              <a:t>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21</a:t>
            </a:fld>
            <a:endParaRPr lang="en-AU"/>
          </a:p>
        </p:txBody>
      </p:sp>
      <p:graphicFrame>
        <p:nvGraphicFramePr>
          <p:cNvPr id="7" name="Table 6">
            <a:extLst>
              <a:ext uri="{FF2B5EF4-FFF2-40B4-BE49-F238E27FC236}">
                <a16:creationId xmlns:a16="http://schemas.microsoft.com/office/drawing/2014/main" id="{BF9E666D-1644-03F8-72BE-4FB30CE39A82}"/>
              </a:ext>
            </a:extLst>
          </p:cNvPr>
          <p:cNvGraphicFramePr>
            <a:graphicFrameLocks noGrp="1"/>
          </p:cNvGraphicFramePr>
          <p:nvPr>
            <p:extLst>
              <p:ext uri="{D42A27DB-BD31-4B8C-83A1-F6EECF244321}">
                <p14:modId xmlns:p14="http://schemas.microsoft.com/office/powerpoint/2010/main" val="457371455"/>
              </p:ext>
            </p:extLst>
          </p:nvPr>
        </p:nvGraphicFramePr>
        <p:xfrm>
          <a:off x="797596" y="1108358"/>
          <a:ext cx="9768804" cy="4068192"/>
        </p:xfrm>
        <a:graphic>
          <a:graphicData uri="http://schemas.openxmlformats.org/drawingml/2006/table">
            <a:tbl>
              <a:tblPr firstRow="1" bandRow="1">
                <a:tableStyleId>{5C22544A-7EE6-4342-B048-85BDC9FD1C3A}</a:tableStyleId>
              </a:tblPr>
              <a:tblGrid>
                <a:gridCol w="2442201">
                  <a:extLst>
                    <a:ext uri="{9D8B030D-6E8A-4147-A177-3AD203B41FA5}">
                      <a16:colId xmlns:a16="http://schemas.microsoft.com/office/drawing/2014/main" val="2921778659"/>
                    </a:ext>
                  </a:extLst>
                </a:gridCol>
                <a:gridCol w="2442201">
                  <a:extLst>
                    <a:ext uri="{9D8B030D-6E8A-4147-A177-3AD203B41FA5}">
                      <a16:colId xmlns:a16="http://schemas.microsoft.com/office/drawing/2014/main" val="531483676"/>
                    </a:ext>
                  </a:extLst>
                </a:gridCol>
                <a:gridCol w="2442201">
                  <a:extLst>
                    <a:ext uri="{9D8B030D-6E8A-4147-A177-3AD203B41FA5}">
                      <a16:colId xmlns:a16="http://schemas.microsoft.com/office/drawing/2014/main" val="3027256558"/>
                    </a:ext>
                  </a:extLst>
                </a:gridCol>
                <a:gridCol w="2442201">
                  <a:extLst>
                    <a:ext uri="{9D8B030D-6E8A-4147-A177-3AD203B41FA5}">
                      <a16:colId xmlns:a16="http://schemas.microsoft.com/office/drawing/2014/main" val="3535279420"/>
                    </a:ext>
                  </a:extLst>
                </a:gridCol>
              </a:tblGrid>
              <a:tr h="1017048">
                <a:tc>
                  <a:txBody>
                    <a:bodyPr/>
                    <a:lstStyle/>
                    <a:p>
                      <a:pPr algn="ctr"/>
                      <a:r>
                        <a:rPr lang="en-AU" altLang="zh-CN" dirty="0"/>
                        <a:t>Model</a:t>
                      </a:r>
                      <a:endParaRPr lang="zh-CN" altLang="en-US" dirty="0"/>
                    </a:p>
                  </a:txBody>
                  <a:tcPr anchor="ctr"/>
                </a:tc>
                <a:tc>
                  <a:txBody>
                    <a:bodyPr/>
                    <a:lstStyle/>
                    <a:p>
                      <a:pPr algn="ctr"/>
                      <a:r>
                        <a:rPr lang="en-AU" altLang="zh-CN" dirty="0"/>
                        <a:t>mAP@50</a:t>
                      </a:r>
                      <a:endParaRPr lang="zh-CN" altLang="en-US" dirty="0"/>
                    </a:p>
                  </a:txBody>
                  <a:tcPr anchor="ctr"/>
                </a:tc>
                <a:tc>
                  <a:txBody>
                    <a:bodyPr/>
                    <a:lstStyle/>
                    <a:p>
                      <a:pPr algn="ctr"/>
                      <a:r>
                        <a:rPr lang="en-AU" altLang="zh-CN" dirty="0"/>
                        <a:t>Precision</a:t>
                      </a:r>
                      <a:endParaRPr lang="zh-CN" altLang="en-US" dirty="0"/>
                    </a:p>
                  </a:txBody>
                  <a:tcPr anchor="ctr"/>
                </a:tc>
                <a:tc>
                  <a:txBody>
                    <a:bodyPr/>
                    <a:lstStyle/>
                    <a:p>
                      <a:pPr algn="ctr"/>
                      <a:r>
                        <a:rPr lang="en-AU" altLang="zh-CN" dirty="0"/>
                        <a:t>Recall</a:t>
                      </a:r>
                      <a:endParaRPr lang="zh-CN" altLang="en-US" dirty="0"/>
                    </a:p>
                  </a:txBody>
                  <a:tcPr anchor="ctr"/>
                </a:tc>
                <a:extLst>
                  <a:ext uri="{0D108BD9-81ED-4DB2-BD59-A6C34878D82A}">
                    <a16:rowId xmlns:a16="http://schemas.microsoft.com/office/drawing/2014/main" val="3050842708"/>
                  </a:ext>
                </a:extLst>
              </a:tr>
              <a:tr h="1017048">
                <a:tc>
                  <a:txBody>
                    <a:bodyPr/>
                    <a:lstStyle/>
                    <a:p>
                      <a:pPr algn="ctr"/>
                      <a:r>
                        <a:rPr lang="en-AU" altLang="zh-CN" dirty="0"/>
                        <a:t>YOLOv8</a:t>
                      </a:r>
                      <a:endParaRPr lang="zh-CN" altLang="en-US" dirty="0"/>
                    </a:p>
                  </a:txBody>
                  <a:tcPr anchor="ctr"/>
                </a:tc>
                <a:tc>
                  <a:txBody>
                    <a:bodyPr/>
                    <a:lstStyle/>
                    <a:p>
                      <a:pPr algn="ctr"/>
                      <a:r>
                        <a:rPr lang="en-US" altLang="zh-CN"/>
                        <a:t>0.43</a:t>
                      </a:r>
                      <a:endParaRPr lang="zh-CN" altLang="en-US" dirty="0"/>
                    </a:p>
                  </a:txBody>
                  <a:tcPr anchor="ctr"/>
                </a:tc>
                <a:tc>
                  <a:txBody>
                    <a:bodyPr/>
                    <a:lstStyle/>
                    <a:p>
                      <a:pPr algn="ctr"/>
                      <a:r>
                        <a:rPr lang="en-US" altLang="zh-CN" dirty="0"/>
                        <a:t>0.57</a:t>
                      </a:r>
                      <a:endParaRPr lang="zh-CN" altLang="en-US" dirty="0"/>
                    </a:p>
                  </a:txBody>
                  <a:tcPr anchor="ctr"/>
                </a:tc>
                <a:tc>
                  <a:txBody>
                    <a:bodyPr/>
                    <a:lstStyle/>
                    <a:p>
                      <a:pPr algn="ctr"/>
                      <a:r>
                        <a:rPr lang="en-US" altLang="zh-CN" dirty="0"/>
                        <a:t>0.41</a:t>
                      </a:r>
                      <a:endParaRPr lang="zh-CN" altLang="en-US" dirty="0"/>
                    </a:p>
                  </a:txBody>
                  <a:tcPr anchor="ctr"/>
                </a:tc>
                <a:extLst>
                  <a:ext uri="{0D108BD9-81ED-4DB2-BD59-A6C34878D82A}">
                    <a16:rowId xmlns:a16="http://schemas.microsoft.com/office/drawing/2014/main" val="3198544604"/>
                  </a:ext>
                </a:extLst>
              </a:tr>
              <a:tr h="1017048">
                <a:tc>
                  <a:txBody>
                    <a:bodyPr/>
                    <a:lstStyle/>
                    <a:p>
                      <a:pPr algn="ctr"/>
                      <a:r>
                        <a:rPr lang="en-AU" altLang="zh-CN" dirty="0"/>
                        <a:t>SSD</a:t>
                      </a:r>
                      <a:endParaRPr lang="zh-CN" altLang="en-US" dirty="0"/>
                    </a:p>
                  </a:txBody>
                  <a:tcPr anchor="ctr"/>
                </a:tc>
                <a:tc>
                  <a:txBody>
                    <a:bodyPr/>
                    <a:lstStyle/>
                    <a:p>
                      <a:pPr algn="ctr"/>
                      <a:r>
                        <a:rPr lang="en-US" altLang="zh-CN" dirty="0"/>
                        <a:t>0.23</a:t>
                      </a:r>
                      <a:endParaRPr lang="zh-CN" altLang="en-US" dirty="0"/>
                    </a:p>
                  </a:txBody>
                  <a:tcPr anchor="ctr"/>
                </a:tc>
                <a:tc>
                  <a:txBody>
                    <a:bodyPr/>
                    <a:lstStyle/>
                    <a:p>
                      <a:pPr algn="ctr"/>
                      <a:r>
                        <a:rPr lang="en-US" altLang="zh-CN" dirty="0"/>
                        <a:t>0.36</a:t>
                      </a:r>
                      <a:endParaRPr lang="zh-CN" altLang="en-US" dirty="0"/>
                    </a:p>
                  </a:txBody>
                  <a:tcPr anchor="ctr"/>
                </a:tc>
                <a:tc>
                  <a:txBody>
                    <a:bodyPr/>
                    <a:lstStyle/>
                    <a:p>
                      <a:pPr algn="ctr"/>
                      <a:r>
                        <a:rPr lang="en-US" altLang="zh-CN" dirty="0"/>
                        <a:t>0.43</a:t>
                      </a:r>
                      <a:endParaRPr lang="zh-CN" altLang="en-US" dirty="0"/>
                    </a:p>
                  </a:txBody>
                  <a:tcPr anchor="ctr"/>
                </a:tc>
                <a:extLst>
                  <a:ext uri="{0D108BD9-81ED-4DB2-BD59-A6C34878D82A}">
                    <a16:rowId xmlns:a16="http://schemas.microsoft.com/office/drawing/2014/main" val="859186909"/>
                  </a:ext>
                </a:extLst>
              </a:tr>
              <a:tr h="1017048">
                <a:tc>
                  <a:txBody>
                    <a:bodyPr/>
                    <a:lstStyle/>
                    <a:p>
                      <a:pPr algn="ctr"/>
                      <a:r>
                        <a:rPr lang="en-AU" altLang="zh-CN" dirty="0"/>
                        <a:t>Faster R-CNN</a:t>
                      </a:r>
                      <a:endParaRPr lang="zh-CN" altLang="en-US" dirty="0"/>
                    </a:p>
                  </a:txBody>
                  <a:tcPr anchor="ctr"/>
                </a:tc>
                <a:tc>
                  <a:txBody>
                    <a:bodyPr/>
                    <a:lstStyle/>
                    <a:p>
                      <a:pPr algn="ctr"/>
                      <a:r>
                        <a:rPr lang="en-US" altLang="zh-CN" dirty="0"/>
                        <a:t>0.28</a:t>
                      </a:r>
                      <a:endParaRPr lang="zh-CN" altLang="en-US" dirty="0"/>
                    </a:p>
                  </a:txBody>
                  <a:tcPr anchor="ctr"/>
                </a:tc>
                <a:tc>
                  <a:txBody>
                    <a:bodyPr/>
                    <a:lstStyle/>
                    <a:p>
                      <a:pPr algn="ctr"/>
                      <a:r>
                        <a:rPr lang="en-US" altLang="zh-CN" dirty="0"/>
                        <a:t>0.49</a:t>
                      </a:r>
                      <a:endParaRPr lang="zh-CN" altLang="en-US" dirty="0"/>
                    </a:p>
                  </a:txBody>
                  <a:tcPr anchor="ctr"/>
                </a:tc>
                <a:tc>
                  <a:txBody>
                    <a:bodyPr/>
                    <a:lstStyle/>
                    <a:p>
                      <a:pPr algn="ctr"/>
                      <a:r>
                        <a:rPr lang="en-US" altLang="zh-CN" dirty="0"/>
                        <a:t>0.38</a:t>
                      </a:r>
                      <a:endParaRPr lang="zh-CN" altLang="en-US" dirty="0"/>
                    </a:p>
                  </a:txBody>
                  <a:tcPr anchor="ctr"/>
                </a:tc>
                <a:extLst>
                  <a:ext uri="{0D108BD9-81ED-4DB2-BD59-A6C34878D82A}">
                    <a16:rowId xmlns:a16="http://schemas.microsoft.com/office/drawing/2014/main" val="611255823"/>
                  </a:ext>
                </a:extLst>
              </a:tr>
            </a:tbl>
          </a:graphicData>
        </a:graphic>
      </p:graphicFrame>
      <p:sp>
        <p:nvSpPr>
          <p:cNvPr id="5" name="TextBox 5">
            <a:extLst>
              <a:ext uri="{FF2B5EF4-FFF2-40B4-BE49-F238E27FC236}">
                <a16:creationId xmlns:a16="http://schemas.microsoft.com/office/drawing/2014/main" id="{9F0D5CF5-AF64-8AF0-0E60-51307F188377}"/>
              </a:ext>
            </a:extLst>
          </p:cNvPr>
          <p:cNvSpPr txBox="1"/>
          <p:nvPr/>
        </p:nvSpPr>
        <p:spPr>
          <a:xfrm>
            <a:off x="119743" y="6225545"/>
            <a:ext cx="7326086" cy="430887"/>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a:latin typeface="Arial" panose="020B0604020202020204" pitchFamily="34" charset="0"/>
                <a:cs typeface="Arial" panose="020B0604020202020204" pitchFamily="34" charset="0"/>
              </a:rPr>
              <a:t>Jiayang Jiang (z5319476)</a:t>
            </a:r>
          </a:p>
          <a:p>
            <a:endParaRPr lang="en-US" sz="11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5FE416D-632E-5DAD-C558-CE142EC186F4}"/>
              </a:ext>
            </a:extLst>
          </p:cNvPr>
          <p:cNvPicPr>
            <a:picLocks noChangeAspect="1"/>
          </p:cNvPicPr>
          <p:nvPr/>
        </p:nvPicPr>
        <p:blipFill>
          <a:blip r:embed="rId3"/>
          <a:stretch>
            <a:fillRect/>
          </a:stretch>
        </p:blipFill>
        <p:spPr>
          <a:xfrm>
            <a:off x="5655232" y="5377716"/>
            <a:ext cx="2426449" cy="339874"/>
          </a:xfrm>
          <a:prstGeom prst="rect">
            <a:avLst/>
          </a:prstGeom>
        </p:spPr>
      </p:pic>
      <p:pic>
        <p:nvPicPr>
          <p:cNvPr id="10" name="Picture 9">
            <a:extLst>
              <a:ext uri="{FF2B5EF4-FFF2-40B4-BE49-F238E27FC236}">
                <a16:creationId xmlns:a16="http://schemas.microsoft.com/office/drawing/2014/main" id="{7D096852-7B66-B47B-5F97-EBEA15C42B61}"/>
              </a:ext>
            </a:extLst>
          </p:cNvPr>
          <p:cNvPicPr>
            <a:picLocks noChangeAspect="1"/>
          </p:cNvPicPr>
          <p:nvPr/>
        </p:nvPicPr>
        <p:blipFill>
          <a:blip r:embed="rId4"/>
          <a:stretch>
            <a:fillRect/>
          </a:stretch>
        </p:blipFill>
        <p:spPr>
          <a:xfrm>
            <a:off x="8081681" y="5383560"/>
            <a:ext cx="2563887" cy="411005"/>
          </a:xfrm>
          <a:prstGeom prst="rect">
            <a:avLst/>
          </a:prstGeom>
        </p:spPr>
      </p:pic>
      <p:pic>
        <p:nvPicPr>
          <p:cNvPr id="14" name="Picture 13">
            <a:extLst>
              <a:ext uri="{FF2B5EF4-FFF2-40B4-BE49-F238E27FC236}">
                <a16:creationId xmlns:a16="http://schemas.microsoft.com/office/drawing/2014/main" id="{92C899DA-5444-D077-7C9B-669CD17B1D2C}"/>
              </a:ext>
            </a:extLst>
          </p:cNvPr>
          <p:cNvPicPr>
            <a:picLocks noChangeAspect="1"/>
          </p:cNvPicPr>
          <p:nvPr/>
        </p:nvPicPr>
        <p:blipFill>
          <a:blip r:embed="rId5"/>
          <a:stretch>
            <a:fillRect/>
          </a:stretch>
        </p:blipFill>
        <p:spPr>
          <a:xfrm>
            <a:off x="797596" y="5339379"/>
            <a:ext cx="2713689" cy="492971"/>
          </a:xfrm>
          <a:prstGeom prst="rect">
            <a:avLst/>
          </a:prstGeom>
        </p:spPr>
      </p:pic>
      <p:pic>
        <p:nvPicPr>
          <p:cNvPr id="16" name="Picture 15">
            <a:extLst>
              <a:ext uri="{FF2B5EF4-FFF2-40B4-BE49-F238E27FC236}">
                <a16:creationId xmlns:a16="http://schemas.microsoft.com/office/drawing/2014/main" id="{6B9078E5-4E20-56EC-C519-FD1D3F77FF52}"/>
              </a:ext>
            </a:extLst>
          </p:cNvPr>
          <p:cNvPicPr>
            <a:picLocks noChangeAspect="1"/>
          </p:cNvPicPr>
          <p:nvPr/>
        </p:nvPicPr>
        <p:blipFill>
          <a:blip r:embed="rId6"/>
          <a:stretch>
            <a:fillRect/>
          </a:stretch>
        </p:blipFill>
        <p:spPr>
          <a:xfrm>
            <a:off x="3528040" y="5312908"/>
            <a:ext cx="2110437" cy="547842"/>
          </a:xfrm>
          <a:prstGeom prst="rect">
            <a:avLst/>
          </a:prstGeom>
        </p:spPr>
      </p:pic>
    </p:spTree>
    <p:extLst>
      <p:ext uri="{BB962C8B-B14F-4D97-AF65-F5344CB8AC3E}">
        <p14:creationId xmlns:p14="http://schemas.microsoft.com/office/powerpoint/2010/main" val="2340628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Discussion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a:t>
            </a:r>
            <a:r>
              <a:rPr lang="en-AU" altLang="zh-CN" b="1" dirty="0"/>
              <a:t>YOLOv8</a:t>
            </a:r>
            <a:r>
              <a:rPr lang="en-AU" altLang="zh-CN" dirty="0"/>
              <a:t>:</a:t>
            </a:r>
          </a:p>
          <a:p>
            <a:pPr lvl="1"/>
            <a:r>
              <a:rPr lang="en-US" altLang="zh-CN" b="1" dirty="0"/>
              <a:t>Strengths</a:t>
            </a:r>
            <a:r>
              <a:rPr lang="en-US" altLang="zh-CN" dirty="0"/>
              <a:t>: Fast, balanced precision/recall, great for real-time</a:t>
            </a:r>
          </a:p>
          <a:p>
            <a:pPr lvl="1"/>
            <a:r>
              <a:rPr lang="en-US" altLang="zh-CN" b="1" dirty="0"/>
              <a:t>Weaknesses</a:t>
            </a:r>
            <a:r>
              <a:rPr lang="en-US" altLang="zh-CN" dirty="0"/>
              <a:t>: Higher false positives in complex scenes.</a:t>
            </a:r>
          </a:p>
          <a:p>
            <a:pPr lvl="1"/>
            <a:endParaRPr lang="en-US" dirty="0"/>
          </a:p>
          <a:p>
            <a:pPr marL="457200" lvl="1" indent="0">
              <a:buNone/>
            </a:pPr>
            <a:r>
              <a:rPr lang="en-AU" altLang="zh-CN" sz="2800" b="1" dirty="0"/>
              <a:t>SSD</a:t>
            </a:r>
            <a:r>
              <a:rPr lang="en-AU" altLang="zh-CN" sz="2800" dirty="0"/>
              <a:t>:</a:t>
            </a:r>
          </a:p>
          <a:p>
            <a:pPr lvl="1"/>
            <a:r>
              <a:rPr lang="en-US" altLang="zh-CN" b="1" dirty="0"/>
              <a:t>Strengths</a:t>
            </a:r>
            <a:r>
              <a:rPr lang="en-US" altLang="zh-CN" dirty="0"/>
              <a:t>: Efficient and quick with moderate accuracy.</a:t>
            </a:r>
          </a:p>
          <a:p>
            <a:pPr lvl="1"/>
            <a:r>
              <a:rPr lang="en-US" altLang="zh-CN" b="1" dirty="0"/>
              <a:t>Weaknesses</a:t>
            </a:r>
            <a:r>
              <a:rPr lang="en-US" altLang="zh-CN" dirty="0"/>
              <a:t>: Prone to missing small or complex objects..</a:t>
            </a:r>
          </a:p>
          <a:p>
            <a:pPr lvl="1"/>
            <a:endParaRPr lang="en-US" altLang="zh-CN" dirty="0"/>
          </a:p>
          <a:p>
            <a:pPr marL="457200" lvl="1" indent="0">
              <a:buNone/>
            </a:pPr>
            <a:r>
              <a:rPr lang="en-AU" altLang="zh-CN" sz="2800" b="1" dirty="0"/>
              <a:t>Faster R-CNN</a:t>
            </a:r>
            <a:r>
              <a:rPr lang="en-AU" altLang="zh-CN" sz="2800" dirty="0"/>
              <a:t>:</a:t>
            </a:r>
            <a:endParaRPr lang="en-US" altLang="zh-CN" sz="2800" dirty="0"/>
          </a:p>
          <a:p>
            <a:pPr lvl="1"/>
            <a:r>
              <a:rPr lang="en-US" altLang="zh-CN" b="1" dirty="0"/>
              <a:t>Strengths</a:t>
            </a:r>
            <a:r>
              <a:rPr lang="en-US" altLang="zh-CN" dirty="0"/>
              <a:t>: Very accurate, good in complex scenes.</a:t>
            </a:r>
          </a:p>
          <a:p>
            <a:pPr lvl="1"/>
            <a:r>
              <a:rPr lang="en-US" altLang="zh-CN" b="1" dirty="0"/>
              <a:t>Weaknesses</a:t>
            </a:r>
            <a:r>
              <a:rPr lang="en-US" altLang="zh-CN" dirty="0"/>
              <a:t>: Slow, unsuitable for real-time.</a:t>
            </a:r>
          </a:p>
          <a:p>
            <a:pPr lvl="1"/>
            <a:endParaRPr lang="en-US" dirty="0"/>
          </a:p>
          <a:p>
            <a:pPr marL="457200" lvl="1" indent="0">
              <a:buNone/>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22</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Jiayang Jiang (z5319476)</a:t>
            </a:r>
          </a:p>
        </p:txBody>
      </p:sp>
    </p:spTree>
    <p:extLst>
      <p:ext uri="{BB962C8B-B14F-4D97-AF65-F5344CB8AC3E}">
        <p14:creationId xmlns:p14="http://schemas.microsoft.com/office/powerpoint/2010/main" val="2989707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Conclusion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329184" y="555942"/>
            <a:ext cx="11631168" cy="5035296"/>
          </a:xfrm>
        </p:spPr>
        <p:txBody>
          <a:bodyPr>
            <a:normAutofit fontScale="70000" lnSpcReduction="20000"/>
          </a:bodyPr>
          <a:lstStyle/>
          <a:p>
            <a:pPr marL="0" indent="0">
              <a:buNone/>
            </a:pPr>
            <a:endParaRPr lang="en-AU" dirty="0"/>
          </a:p>
          <a:p>
            <a:pPr>
              <a:buFont typeface="Wingdings" pitchFamily="2" charset="2"/>
              <a:buChar char="Ø"/>
            </a:pPr>
            <a:r>
              <a:rPr lang="en-AU" altLang="zh-CN" b="1" dirty="0"/>
              <a:t>Data preprocess</a:t>
            </a:r>
            <a:r>
              <a:rPr lang="en-US" altLang="zh-CN" b="1" dirty="0"/>
              <a:t>:</a:t>
            </a:r>
          </a:p>
          <a:p>
            <a:pPr lvl="1"/>
            <a:r>
              <a:rPr lang="en-US" altLang="zh-CN" dirty="0"/>
              <a:t>Rearranged category attributes and filtered data for occlusion and balance.</a:t>
            </a:r>
          </a:p>
          <a:p>
            <a:pPr lvl="1"/>
            <a:r>
              <a:rPr lang="en-US" altLang="zh-CN" dirty="0"/>
              <a:t>Augmented underrepresented categories with Mosaic.</a:t>
            </a:r>
          </a:p>
          <a:p>
            <a:pPr lvl="1"/>
            <a:r>
              <a:rPr lang="en-US" altLang="zh-CN" dirty="0"/>
              <a:t>Finalized annotations and merged data for balanced category distribution</a:t>
            </a:r>
            <a:endParaRPr lang="en-AU" altLang="zh-CN" dirty="0"/>
          </a:p>
          <a:p>
            <a:pPr>
              <a:buFont typeface="Wingdings" pitchFamily="2" charset="2"/>
              <a:buChar char="Ø"/>
            </a:pPr>
            <a:endParaRPr lang="en-AU" altLang="zh-CN" dirty="0"/>
          </a:p>
          <a:p>
            <a:pPr>
              <a:buFont typeface="Wingdings" pitchFamily="2" charset="2"/>
              <a:buChar char="Ø"/>
            </a:pPr>
            <a:r>
              <a:rPr lang="en-AU" altLang="zh-CN" b="1" dirty="0"/>
              <a:t>Model:</a:t>
            </a:r>
          </a:p>
          <a:p>
            <a:pPr lvl="1"/>
            <a:r>
              <a:rPr lang="en-AU" altLang="zh-CN" b="1" dirty="0"/>
              <a:t>SSD:</a:t>
            </a:r>
            <a:r>
              <a:rPr lang="en-AU" altLang="zh-CN" dirty="0"/>
              <a:t> Fast, moderate accuracy.</a:t>
            </a:r>
          </a:p>
          <a:p>
            <a:pPr lvl="1"/>
            <a:r>
              <a:rPr lang="en-US" altLang="zh-CN" b="1" dirty="0"/>
              <a:t>Faster R-CNN:</a:t>
            </a:r>
            <a:r>
              <a:rPr lang="en-US" altLang="zh-CN" dirty="0"/>
              <a:t> High accuracy, slow.</a:t>
            </a:r>
          </a:p>
          <a:p>
            <a:pPr lvl="1"/>
            <a:r>
              <a:rPr lang="en-US" altLang="zh-CN" b="1" dirty="0"/>
              <a:t>YOLO:</a:t>
            </a:r>
            <a:r>
              <a:rPr lang="en-US" altLang="zh-CN" dirty="0"/>
              <a:t> Very fast, balanced, some false positives.</a:t>
            </a:r>
            <a:endParaRPr lang="en-AU" altLang="zh-CN" b="1" dirty="0"/>
          </a:p>
          <a:p>
            <a:pPr marL="0" indent="0">
              <a:buNone/>
            </a:pPr>
            <a:endParaRPr lang="en-AU" altLang="zh-CN" dirty="0"/>
          </a:p>
          <a:p>
            <a:pPr>
              <a:buFont typeface="Wingdings" pitchFamily="2" charset="2"/>
              <a:buChar char="Ø"/>
            </a:pPr>
            <a:r>
              <a:rPr lang="en-AU" altLang="zh-CN" b="1" dirty="0"/>
              <a:t>Proposed Improvements:</a:t>
            </a:r>
          </a:p>
          <a:p>
            <a:pPr lvl="1"/>
            <a:r>
              <a:rPr lang="en-AU" altLang="zh-CN" b="1" dirty="0"/>
              <a:t>Model Ensemble</a:t>
            </a:r>
            <a:r>
              <a:rPr lang="en-AU" altLang="zh-CN" dirty="0"/>
              <a:t>: SSD refines YOLOv8.</a:t>
            </a:r>
          </a:p>
          <a:p>
            <a:pPr lvl="1"/>
            <a:r>
              <a:rPr lang="en-US" altLang="zh-CN" b="1" dirty="0"/>
              <a:t>Hyperparameter Tuning</a:t>
            </a:r>
            <a:r>
              <a:rPr lang="en-US" altLang="zh-CN" dirty="0"/>
              <a:t>: Adjust learning rate.</a:t>
            </a:r>
          </a:p>
          <a:p>
            <a:pPr lvl="1"/>
            <a:r>
              <a:rPr lang="en-US" altLang="zh-CN" b="1" dirty="0"/>
              <a:t>Lightweight Faster R-CNN</a:t>
            </a:r>
            <a:r>
              <a:rPr lang="en-US" altLang="zh-CN" dirty="0"/>
              <a:t>: Improve speed.</a:t>
            </a:r>
          </a:p>
          <a:p>
            <a:pPr lvl="1">
              <a:buFont typeface="Wingdings" pitchFamily="2" charset="2"/>
              <a:buChar char="Ø"/>
            </a:pPr>
            <a:endParaRPr lang="en-AU" altLang="zh-CN" dirty="0"/>
          </a:p>
          <a:p>
            <a:pPr>
              <a:buFont typeface="Wingdings" pitchFamily="2" charset="2"/>
              <a:buChar char="Ø"/>
            </a:pPr>
            <a:r>
              <a:rPr lang="en-US" altLang="zh-CN" sz="2800" b="1" dirty="0">
                <a:solidFill>
                  <a:schemeClr val="dk1"/>
                </a:solidFill>
                <a:latin typeface="Calibri"/>
                <a:ea typeface="Calibri"/>
                <a:cs typeface="Calibri"/>
                <a:sym typeface="Calibri"/>
              </a:rPr>
              <a:t>Best Result: YOLOv8</a:t>
            </a:r>
          </a:p>
          <a:p>
            <a:pPr>
              <a:buFont typeface="Wingdings" pitchFamily="2" charset="2"/>
              <a:buChar char="Ø"/>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23</a:t>
            </a:fld>
            <a:endParaRPr lang="en-AU" dirty="0"/>
          </a:p>
        </p:txBody>
      </p:sp>
      <p:sp>
        <p:nvSpPr>
          <p:cNvPr id="6" name="TextBox 5">
            <a:extLst>
              <a:ext uri="{FF2B5EF4-FFF2-40B4-BE49-F238E27FC236}">
                <a16:creationId xmlns:a16="http://schemas.microsoft.com/office/drawing/2014/main" id="{0699F208-1CDC-6FEA-A315-8FBE78581435}"/>
              </a:ext>
            </a:extLst>
          </p:cNvPr>
          <p:cNvSpPr txBox="1"/>
          <p:nvPr/>
        </p:nvSpPr>
        <p:spPr>
          <a:xfrm>
            <a:off x="2743673" y="7067169"/>
            <a:ext cx="7326086" cy="1615827"/>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Jiayang Jiang(z5319476) </a:t>
            </a:r>
            <a:r>
              <a:rPr lang="en-US" altLang="zh-CN" sz="1100" dirty="0"/>
              <a:t>"In comparing the three models, each has its own strengths and weaknesses. </a:t>
            </a:r>
            <a:r>
              <a:rPr lang="en-US" altLang="zh-CN" sz="1100" b="1" dirty="0"/>
              <a:t>YOLOv8</a:t>
            </a:r>
            <a:r>
              <a:rPr lang="en-US" altLang="zh-CN" sz="1100" dirty="0"/>
              <a:t> stands out for its speed and balance between precision and recall, making it ideal for real-time tasks, though it has a slightly higher false positive rate compared to SSD. </a:t>
            </a:r>
            <a:r>
              <a:rPr lang="en-US" altLang="zh-CN" sz="1100" b="1" dirty="0"/>
              <a:t>SSD</a:t>
            </a:r>
            <a:r>
              <a:rPr lang="en-US" altLang="zh-CN" sz="1100" dirty="0"/>
              <a:t> excels in precision with fewer false positives, but its recall is lower, meaning it may miss detections. </a:t>
            </a:r>
            <a:r>
              <a:rPr lang="en-US" altLang="zh-CN" sz="1100" b="1" dirty="0"/>
              <a:t>Faster R-CNN</a:t>
            </a:r>
            <a:r>
              <a:rPr lang="en-US" altLang="zh-CN" sz="1100" dirty="0"/>
              <a:t> is highly accurate and performs well in complex scenes, but its slow inference makes it unsuitable for real-time use.</a:t>
            </a:r>
          </a:p>
          <a:p>
            <a:r>
              <a:rPr lang="en-US" altLang="zh-CN" sz="1100" dirty="0"/>
              <a:t>To improve performance, we propose several strategies: enhancing </a:t>
            </a:r>
            <a:r>
              <a:rPr lang="en-US" altLang="zh-CN" sz="1100" b="1" dirty="0"/>
              <a:t>data augmentation</a:t>
            </a:r>
            <a:r>
              <a:rPr lang="en-US" altLang="zh-CN" sz="1100" dirty="0"/>
              <a:t> with techniques like rotation and color jitter, using a </a:t>
            </a:r>
            <a:r>
              <a:rPr lang="en-US" altLang="zh-CN" sz="1100" b="1" dirty="0"/>
              <a:t>model ensemble</a:t>
            </a:r>
            <a:r>
              <a:rPr lang="en-US" altLang="zh-CN" sz="1100" dirty="0"/>
              <a:t> where SSD refines YOLOv8's outputs, </a:t>
            </a:r>
            <a:r>
              <a:rPr lang="en-US" altLang="zh-CN" sz="1100" b="1" dirty="0"/>
              <a:t>tuning hyperparameters</a:t>
            </a:r>
            <a:r>
              <a:rPr lang="en-US" altLang="zh-CN" sz="1100" dirty="0"/>
              <a:t> like the learning rate, and developing a </a:t>
            </a:r>
            <a:r>
              <a:rPr lang="en-US" altLang="zh-CN" sz="1100" b="1" dirty="0"/>
              <a:t>lightweight version of Faster R-CNN</a:t>
            </a:r>
            <a:r>
              <a:rPr lang="en-US" altLang="zh-CN" sz="1100" dirty="0"/>
              <a:t> to boost speed."</a:t>
            </a:r>
          </a:p>
          <a:p>
            <a:endParaRPr lang="en-US" sz="1100" dirty="0">
              <a:latin typeface="Arial" panose="020B0604020202020204" pitchFamily="34" charset="0"/>
              <a:cs typeface="Arial" panose="020B0604020202020204" pitchFamily="34" charset="0"/>
            </a:endParaRPr>
          </a:p>
        </p:txBody>
      </p:sp>
      <p:sp>
        <p:nvSpPr>
          <p:cNvPr id="5" name="TextBox 5">
            <a:extLst>
              <a:ext uri="{FF2B5EF4-FFF2-40B4-BE49-F238E27FC236}">
                <a16:creationId xmlns:a16="http://schemas.microsoft.com/office/drawing/2014/main" id="{D74CF4A6-1D4C-50CC-E4A1-4579F06815C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Jiayang Jiang (z5319476)</a:t>
            </a:r>
          </a:p>
        </p:txBody>
      </p:sp>
    </p:spTree>
    <p:extLst>
      <p:ext uri="{BB962C8B-B14F-4D97-AF65-F5344CB8AC3E}">
        <p14:creationId xmlns:p14="http://schemas.microsoft.com/office/powerpoint/2010/main" val="386150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endParaRPr lang="en-AU" dirty="0"/>
          </a:p>
        </p:txBody>
      </p:sp>
      <p:pic>
        <p:nvPicPr>
          <p:cNvPr id="7" name="Content Placeholder 6" descr="A close-up of a sign&#10;&#10;Description automatically generated">
            <a:extLst>
              <a:ext uri="{FF2B5EF4-FFF2-40B4-BE49-F238E27FC236}">
                <a16:creationId xmlns:a16="http://schemas.microsoft.com/office/drawing/2014/main" id="{E6A46D06-B9F6-03B1-4D50-D1E69FD0582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66192" y="1233577"/>
            <a:ext cx="6705280" cy="4589253"/>
          </a:xfrm>
        </p:spPr>
      </p:pic>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24</a:t>
            </a:fld>
            <a:endParaRPr lang="en-AU"/>
          </a:p>
        </p:txBody>
      </p:sp>
      <p:sp>
        <p:nvSpPr>
          <p:cNvPr id="8" name="TextBox 7">
            <a:extLst>
              <a:ext uri="{FF2B5EF4-FFF2-40B4-BE49-F238E27FC236}">
                <a16:creationId xmlns:a16="http://schemas.microsoft.com/office/drawing/2014/main" id="{D0CE4871-DE5C-860E-EE36-92B2A29982EF}"/>
              </a:ext>
            </a:extLst>
          </p:cNvPr>
          <p:cNvSpPr txBox="1"/>
          <p:nvPr/>
        </p:nvSpPr>
        <p:spPr>
          <a:xfrm>
            <a:off x="368381" y="6308080"/>
            <a:ext cx="6705280" cy="230832"/>
          </a:xfrm>
          <a:prstGeom prst="rect">
            <a:avLst/>
          </a:prstGeom>
          <a:noFill/>
        </p:spPr>
        <p:txBody>
          <a:bodyPr wrap="square" rtlCol="0">
            <a:spAutoFit/>
          </a:bodyPr>
          <a:lstStyle/>
          <a:p>
            <a:r>
              <a:rPr lang="en-AU" sz="900" dirty="0">
                <a:hlinkClick r:id="rId3" tooltip="https://www.picpedia.org/highway-signs/q/questions.html"/>
              </a:rPr>
              <a:t>This Photo</a:t>
            </a:r>
            <a:r>
              <a:rPr lang="en-AU" sz="900" dirty="0"/>
              <a:t> by Unknown Author is licensed under </a:t>
            </a:r>
            <a:r>
              <a:rPr lang="en-AU" sz="900" dirty="0">
                <a:hlinkClick r:id="rId4" tooltip="https://creativecommons.org/licenses/by-sa/3.0/"/>
              </a:rPr>
              <a:t>CC BY-SA</a:t>
            </a:r>
            <a:endParaRPr lang="en-AU" sz="900" dirty="0"/>
          </a:p>
        </p:txBody>
      </p:sp>
    </p:spTree>
    <p:extLst>
      <p:ext uri="{BB962C8B-B14F-4D97-AF65-F5344CB8AC3E}">
        <p14:creationId xmlns:p14="http://schemas.microsoft.com/office/powerpoint/2010/main" val="4019189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Motivation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Object detection: </a:t>
            </a:r>
            <a:r>
              <a:rPr lang="en-AU" dirty="0">
                <a:solidFill>
                  <a:srgbClr val="C00000"/>
                </a:solidFill>
              </a:rPr>
              <a:t>Identify and locate objects within images and videos </a:t>
            </a:r>
          </a:p>
          <a:p>
            <a:pPr>
              <a:buFont typeface="Wingdings" pitchFamily="2" charset="77"/>
              <a:buChar char="Ø"/>
            </a:pPr>
            <a:r>
              <a:rPr lang="en-AU" dirty="0"/>
              <a:t> One of the </a:t>
            </a:r>
            <a:r>
              <a:rPr lang="en-AU" dirty="0">
                <a:solidFill>
                  <a:srgbClr val="C00000"/>
                </a:solidFill>
              </a:rPr>
              <a:t>core tasks in computer vision</a:t>
            </a:r>
          </a:p>
          <a:p>
            <a:pPr>
              <a:buFont typeface="Wingdings" pitchFamily="2" charset="77"/>
              <a:buChar char="Ø"/>
            </a:pPr>
            <a:r>
              <a:rPr lang="en-AU" dirty="0"/>
              <a:t> Broad array of applications:</a:t>
            </a:r>
          </a:p>
          <a:p>
            <a:pPr lvl="1">
              <a:buFont typeface="Wingdings" pitchFamily="2" charset="77"/>
              <a:buChar char="Ø"/>
            </a:pPr>
            <a:r>
              <a:rPr lang="en-AU" dirty="0"/>
              <a:t> Image Understanding </a:t>
            </a:r>
          </a:p>
          <a:p>
            <a:pPr lvl="1">
              <a:buFont typeface="Wingdings" pitchFamily="2" charset="77"/>
              <a:buChar char="Ø"/>
            </a:pPr>
            <a:r>
              <a:rPr lang="en-AU" dirty="0"/>
              <a:t> Autonomous Driving</a:t>
            </a:r>
          </a:p>
          <a:p>
            <a:pPr lvl="1">
              <a:buFont typeface="Wingdings" pitchFamily="2" charset="77"/>
              <a:buChar char="Ø"/>
            </a:pPr>
            <a:r>
              <a:rPr lang="en-AU" dirty="0"/>
              <a:t> Video Surveillance</a:t>
            </a:r>
          </a:p>
          <a:p>
            <a:pPr lvl="1">
              <a:buFont typeface="Wingdings" pitchFamily="2" charset="77"/>
              <a:buChar char="Ø"/>
            </a:pPr>
            <a:r>
              <a:rPr lang="en-AU" dirty="0"/>
              <a:t> Retail and Warehousing</a:t>
            </a:r>
          </a:p>
          <a:p>
            <a:pPr lvl="1">
              <a:buFont typeface="Wingdings" pitchFamily="2" charset="77"/>
              <a:buChar char="Ø"/>
            </a:pPr>
            <a:r>
              <a:rPr lang="en-AU" dirty="0"/>
              <a:t> Medical image analysis</a:t>
            </a:r>
          </a:p>
          <a:p>
            <a:pPr lvl="1">
              <a:buFont typeface="Wingdings" pitchFamily="2" charset="77"/>
              <a:buChar char="Ø"/>
            </a:pPr>
            <a:r>
              <a:rPr lang="en-AU" dirty="0"/>
              <a:t> Facial recognition </a:t>
            </a:r>
          </a:p>
          <a:p>
            <a:pPr lvl="1">
              <a:buFont typeface="Wingdings" pitchFamily="2" charset="77"/>
              <a:buChar char="Ø"/>
            </a:pPr>
            <a:r>
              <a:rPr lang="en-AU" dirty="0"/>
              <a:t> …</a:t>
            </a:r>
            <a:endParaRPr lang="en-US" dirty="0"/>
          </a:p>
          <a:p>
            <a:pPr marL="0" indent="0">
              <a:buNone/>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3</a:t>
            </a:fld>
            <a:endParaRPr lang="en-AU"/>
          </a:p>
        </p:txBody>
      </p:sp>
      <p:pic>
        <p:nvPicPr>
          <p:cNvPr id="8" name="图片 7">
            <a:extLst>
              <a:ext uri="{FF2B5EF4-FFF2-40B4-BE49-F238E27FC236}">
                <a16:creationId xmlns:a16="http://schemas.microsoft.com/office/drawing/2014/main" id="{D124565E-3EA1-144F-8BC6-9CCD2D0A03C4}"/>
              </a:ext>
            </a:extLst>
          </p:cNvPr>
          <p:cNvPicPr>
            <a:picLocks noChangeAspect="1"/>
          </p:cNvPicPr>
          <p:nvPr/>
        </p:nvPicPr>
        <p:blipFill>
          <a:blip r:embed="rId3"/>
          <a:stretch>
            <a:fillRect/>
          </a:stretch>
        </p:blipFill>
        <p:spPr>
          <a:xfrm>
            <a:off x="7066136" y="2558661"/>
            <a:ext cx="3998105" cy="3188850"/>
          </a:xfrm>
          <a:prstGeom prst="rect">
            <a:avLst/>
          </a:prstGeom>
        </p:spPr>
      </p:pic>
      <p:sp>
        <p:nvSpPr>
          <p:cNvPr id="6" name="TextBox 4">
            <a:extLst>
              <a:ext uri="{FF2B5EF4-FFF2-40B4-BE49-F238E27FC236}">
                <a16:creationId xmlns:a16="http://schemas.microsoft.com/office/drawing/2014/main" id="{BF951E71-6EF4-2ECF-1D78-C04B6DC9B68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sz="1100" dirty="0" err="1">
                <a:latin typeface="Arial" panose="020B0604020202020204" pitchFamily="34" charset="0"/>
                <a:cs typeface="Arial" panose="020B0604020202020204" pitchFamily="34" charset="0"/>
              </a:rPr>
              <a:t>Mengfei</a:t>
            </a:r>
            <a:r>
              <a:rPr lang="en-US" sz="1100" dirty="0">
                <a:latin typeface="Arial" panose="020B0604020202020204" pitchFamily="34" charset="0"/>
                <a:cs typeface="Arial" panose="020B0604020202020204" pitchFamily="34" charset="0"/>
              </a:rPr>
              <a:t> Li (z5521416)</a:t>
            </a:r>
          </a:p>
        </p:txBody>
      </p:sp>
    </p:spTree>
    <p:extLst>
      <p:ext uri="{BB962C8B-B14F-4D97-AF65-F5344CB8AC3E}">
        <p14:creationId xmlns:p14="http://schemas.microsoft.com/office/powerpoint/2010/main" val="4241363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Problem Statement</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77"/>
              <a:buChar char="Ø"/>
            </a:pPr>
            <a:r>
              <a:rPr lang="en-AU" dirty="0"/>
              <a:t>  </a:t>
            </a:r>
            <a:r>
              <a:rPr lang="en-AU" sz="2400" b="1" dirty="0"/>
              <a:t>Problem Description</a:t>
            </a:r>
          </a:p>
          <a:p>
            <a:pPr lvl="2"/>
            <a:r>
              <a:rPr lang="en-AU" altLang="zh-CN" dirty="0"/>
              <a:t>Challenges: </a:t>
            </a:r>
            <a:r>
              <a:rPr lang="en-AU" altLang="zh-CN" b="1" dirty="0">
                <a:solidFill>
                  <a:srgbClr val="FF0000"/>
                </a:solidFill>
              </a:rPr>
              <a:t>viewpoint changes, occlusion, varied scales</a:t>
            </a:r>
          </a:p>
          <a:p>
            <a:pPr lvl="2"/>
            <a:r>
              <a:rPr lang="en-AU" altLang="zh-CN" dirty="0"/>
              <a:t>Impacts detection accuracy</a:t>
            </a:r>
            <a:endParaRPr lang="en-AU" b="1" dirty="0"/>
          </a:p>
          <a:p>
            <a:pPr marL="457200" lvl="1" indent="0">
              <a:buNone/>
            </a:pPr>
            <a:endParaRPr lang="en-US" altLang="zh-CN" b="1" dirty="0"/>
          </a:p>
          <a:p>
            <a:pPr marL="457200" lvl="1" indent="0">
              <a:buNone/>
            </a:pPr>
            <a:r>
              <a:rPr lang="en-US" altLang="zh-CN" b="1" dirty="0"/>
              <a:t>Limitations of Current Method</a:t>
            </a:r>
          </a:p>
          <a:p>
            <a:pPr lvl="2"/>
            <a:r>
              <a:rPr lang="en-US" altLang="zh-CN" dirty="0"/>
              <a:t>Struggle with </a:t>
            </a:r>
            <a:r>
              <a:rPr lang="en-US" altLang="zh-CN" b="1" dirty="0">
                <a:solidFill>
                  <a:srgbClr val="FF0000"/>
                </a:solidFill>
              </a:rPr>
              <a:t>altitude, speed, and environment variations</a:t>
            </a:r>
          </a:p>
          <a:p>
            <a:pPr lvl="2"/>
            <a:r>
              <a:rPr lang="en-AU" altLang="zh-CN" dirty="0"/>
              <a:t>Difficulty maintaining accuracy</a:t>
            </a:r>
            <a:endParaRPr lang="en-US" altLang="zh-CN" dirty="0"/>
          </a:p>
          <a:p>
            <a:pPr lvl="1"/>
            <a:endParaRPr lang="en-US" altLang="zh-CN" b="1" dirty="0"/>
          </a:p>
          <a:p>
            <a:pPr marL="457200" lvl="1" indent="0">
              <a:buNone/>
            </a:pPr>
            <a:r>
              <a:rPr lang="en-US" altLang="zh-CN" b="1" dirty="0"/>
              <a:t>Project Purpose</a:t>
            </a:r>
          </a:p>
          <a:p>
            <a:pPr lvl="2"/>
            <a:r>
              <a:rPr lang="en-US" altLang="zh-CN" dirty="0"/>
              <a:t>Build </a:t>
            </a:r>
            <a:r>
              <a:rPr lang="en-US" altLang="zh-CN" b="1" dirty="0">
                <a:solidFill>
                  <a:srgbClr val="FF0000"/>
                </a:solidFill>
              </a:rPr>
              <a:t>a robust object detection system </a:t>
            </a:r>
            <a:r>
              <a:rPr lang="en-US" altLang="zh-CN" dirty="0"/>
              <a:t>for drones</a:t>
            </a:r>
          </a:p>
          <a:p>
            <a:pPr lvl="2"/>
            <a:r>
              <a:rPr lang="en-US" altLang="zh-CN" dirty="0"/>
              <a:t>Use </a:t>
            </a:r>
            <a:r>
              <a:rPr lang="en-US" altLang="zh-CN" dirty="0" err="1"/>
              <a:t>VisDrone</a:t>
            </a:r>
            <a:r>
              <a:rPr lang="en-US" altLang="zh-CN" dirty="0"/>
              <a:t> dataset for high accuracy and reliability in autonomous deployment</a:t>
            </a: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4</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sz="1100" dirty="0" err="1">
                <a:latin typeface="Arial" panose="020B0604020202020204" pitchFamily="34" charset="0"/>
                <a:cs typeface="Arial" panose="020B0604020202020204" pitchFamily="34" charset="0"/>
              </a:rPr>
              <a:t>Mengfei</a:t>
            </a:r>
            <a:r>
              <a:rPr lang="en-US" sz="1100" dirty="0">
                <a:latin typeface="Arial" panose="020B0604020202020204" pitchFamily="34" charset="0"/>
                <a:cs typeface="Arial" panose="020B0604020202020204" pitchFamily="34" charset="0"/>
              </a:rPr>
              <a:t> Li (z5521416)</a:t>
            </a:r>
          </a:p>
        </p:txBody>
      </p:sp>
    </p:spTree>
    <p:extLst>
      <p:ext uri="{BB962C8B-B14F-4D97-AF65-F5344CB8AC3E}">
        <p14:creationId xmlns:p14="http://schemas.microsoft.com/office/powerpoint/2010/main" val="975189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3146E24-3CC5-74BA-59E6-FCA3E3454DB3}"/>
              </a:ext>
            </a:extLst>
          </p:cNvPr>
          <p:cNvPicPr>
            <a:picLocks noChangeAspect="1"/>
          </p:cNvPicPr>
          <p:nvPr/>
        </p:nvPicPr>
        <p:blipFill>
          <a:blip r:embed="rId3"/>
          <a:stretch>
            <a:fillRect/>
          </a:stretch>
        </p:blipFill>
        <p:spPr>
          <a:xfrm>
            <a:off x="6463792" y="1026214"/>
            <a:ext cx="5601280" cy="2342462"/>
          </a:xfrm>
          <a:prstGeom prst="rect">
            <a:avLst/>
          </a:prstGeom>
        </p:spPr>
      </p:pic>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Literature Review</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59"/>
            <a:ext cx="11960352" cy="5157083"/>
          </a:xfrm>
        </p:spPr>
        <p:txBody>
          <a:bodyPr>
            <a:normAutofit/>
          </a:bodyPr>
          <a:lstStyle/>
          <a:p>
            <a:pPr>
              <a:buFont typeface="Wingdings" pitchFamily="2" charset="77"/>
              <a:buChar char="Ø"/>
            </a:pPr>
            <a:r>
              <a:rPr lang="en-US" altLang="zh-CN" sz="1600" dirty="0"/>
              <a:t>    </a:t>
            </a:r>
            <a:r>
              <a:rPr lang="en-US" altLang="zh-CN" sz="1500" b="1" dirty="0"/>
              <a:t>[1]. Visdrone-det2018: Vision Meets Drone Object Detection</a:t>
            </a:r>
          </a:p>
          <a:p>
            <a:pPr lvl="2"/>
            <a:r>
              <a:rPr lang="en-US" altLang="zh-CN" sz="1100" b="1" dirty="0"/>
              <a:t>Benchmark</a:t>
            </a:r>
            <a:r>
              <a:rPr lang="en-US" altLang="zh-CN" sz="1100" dirty="0"/>
              <a:t> dataset for drone object detection.</a:t>
            </a:r>
          </a:p>
          <a:p>
            <a:pPr lvl="2"/>
            <a:r>
              <a:rPr lang="en-US" altLang="zh-CN" sz="1100" b="1" dirty="0"/>
              <a:t>Key Models</a:t>
            </a:r>
            <a:r>
              <a:rPr lang="en-US" altLang="zh-CN" sz="1100" dirty="0"/>
              <a:t>: YOLO, Faster R-CNN</a:t>
            </a:r>
          </a:p>
          <a:p>
            <a:pPr lvl="2"/>
            <a:endParaRPr lang="en-US" altLang="zh-CN" sz="1100" dirty="0"/>
          </a:p>
          <a:p>
            <a:pPr marL="457200" lvl="1" indent="0">
              <a:buNone/>
            </a:pPr>
            <a:r>
              <a:rPr lang="en-US" altLang="zh-CN" sz="1500" b="1" dirty="0"/>
              <a:t>[2]. </a:t>
            </a:r>
            <a:r>
              <a:rPr lang="en-AU" altLang="zh-CN" sz="1500" b="1" dirty="0"/>
              <a:t>YOLOv3: Incremental Improvement</a:t>
            </a:r>
          </a:p>
          <a:p>
            <a:pPr lvl="2"/>
            <a:r>
              <a:rPr lang="en-AU" altLang="zh-CN" sz="1100" b="1" dirty="0"/>
              <a:t>High-speed</a:t>
            </a:r>
            <a:r>
              <a:rPr lang="en-AU" altLang="zh-CN" sz="1100" dirty="0"/>
              <a:t> object detection.</a:t>
            </a:r>
          </a:p>
          <a:p>
            <a:pPr lvl="2"/>
            <a:r>
              <a:rPr lang="en-AU" altLang="zh-CN" sz="1100" b="1" dirty="0"/>
              <a:t>Innovation</a:t>
            </a:r>
            <a:r>
              <a:rPr lang="en-AU" altLang="zh-CN" sz="1100" dirty="0"/>
              <a:t>: Multi-scale detection.</a:t>
            </a:r>
          </a:p>
          <a:p>
            <a:pPr lvl="2"/>
            <a:endParaRPr lang="en-AU" altLang="zh-CN" sz="1100" dirty="0"/>
          </a:p>
          <a:p>
            <a:pPr marL="457200" lvl="1" indent="0">
              <a:buNone/>
            </a:pPr>
            <a:r>
              <a:rPr lang="en-US" altLang="zh-CN" sz="1500" b="1" dirty="0"/>
              <a:t>[3]. SSD: Single Shot </a:t>
            </a:r>
            <a:r>
              <a:rPr lang="en-US" altLang="zh-CN" sz="1500" b="1" dirty="0" err="1"/>
              <a:t>MultiBox</a:t>
            </a:r>
            <a:r>
              <a:rPr lang="en-US" altLang="zh-CN" sz="1500" b="1" dirty="0"/>
              <a:t> Detector</a:t>
            </a:r>
          </a:p>
          <a:p>
            <a:pPr lvl="2">
              <a:lnSpc>
                <a:spcPct val="100000"/>
              </a:lnSpc>
            </a:pPr>
            <a:r>
              <a:rPr lang="en-US" altLang="zh-CN" sz="1100" dirty="0"/>
              <a:t>Default bounding boxes across </a:t>
            </a:r>
            <a:r>
              <a:rPr lang="en-US" altLang="zh-CN" sz="1100" b="1" dirty="0"/>
              <a:t>scales and aspect ratios</a:t>
            </a:r>
          </a:p>
          <a:p>
            <a:pPr lvl="2">
              <a:lnSpc>
                <a:spcPct val="100000"/>
              </a:lnSpc>
            </a:pPr>
            <a:r>
              <a:rPr lang="en-AU" altLang="zh-CN" sz="1100" b="1" dirty="0"/>
              <a:t>Innovation</a:t>
            </a:r>
            <a:r>
              <a:rPr lang="en-AU" altLang="zh-CN" sz="1100" dirty="0"/>
              <a:t>: </a:t>
            </a:r>
            <a:r>
              <a:rPr lang="en-US" altLang="zh-CN" sz="1100" dirty="0"/>
              <a:t>single-network design for faster processing</a:t>
            </a:r>
          </a:p>
          <a:p>
            <a:pPr marL="457200" lvl="1" indent="0">
              <a:buNone/>
            </a:pPr>
            <a:endParaRPr lang="en-US" altLang="zh-CN" sz="1500" dirty="0"/>
          </a:p>
          <a:p>
            <a:pPr marL="457200" lvl="1" indent="0">
              <a:buNone/>
            </a:pPr>
            <a:r>
              <a:rPr lang="en-US" altLang="zh-CN" sz="1500" b="1" dirty="0"/>
              <a:t>[4]. </a:t>
            </a:r>
            <a:r>
              <a:rPr lang="en-AU" altLang="zh-CN" sz="1500" b="1" dirty="0"/>
              <a:t>VisDrone-DET2019: Benchmark Update</a:t>
            </a:r>
          </a:p>
          <a:p>
            <a:pPr lvl="2"/>
            <a:r>
              <a:rPr lang="en-US" altLang="zh-CN" sz="1100" b="1" dirty="0"/>
              <a:t>Updated</a:t>
            </a:r>
            <a:r>
              <a:rPr lang="en-US" altLang="zh-CN" sz="1100" dirty="0"/>
              <a:t> dataset with more challenging images.</a:t>
            </a:r>
            <a:endParaRPr lang="en-AU" altLang="zh-CN" sz="1100" dirty="0"/>
          </a:p>
          <a:p>
            <a:pPr lvl="2"/>
            <a:r>
              <a:rPr lang="en-US" altLang="zh-CN" sz="1100" dirty="0"/>
              <a:t>Improved </a:t>
            </a:r>
            <a:r>
              <a:rPr lang="en-US" altLang="zh-CN" sz="1100" b="1" dirty="0"/>
              <a:t>benchmarking</a:t>
            </a:r>
            <a:r>
              <a:rPr lang="en-US" altLang="zh-CN" sz="1100" dirty="0"/>
              <a:t> for drone detection.</a:t>
            </a:r>
            <a:endParaRPr lang="en-AU" altLang="zh-CN" sz="1100" dirty="0"/>
          </a:p>
          <a:p>
            <a:pPr marL="457200" lvl="1" indent="0">
              <a:buNone/>
            </a:pPr>
            <a:endParaRPr lang="en-US" altLang="zh-CN" sz="800" dirty="0"/>
          </a:p>
          <a:p>
            <a:pPr marL="457200" lvl="1" indent="0">
              <a:buNone/>
            </a:pPr>
            <a:endParaRPr lang="en-US" altLang="zh-CN" sz="800" dirty="0"/>
          </a:p>
          <a:p>
            <a:pPr marL="457200" lvl="1" indent="0">
              <a:buNone/>
            </a:pPr>
            <a:endParaRPr lang="en-US" altLang="zh-CN" sz="800" dirty="0"/>
          </a:p>
          <a:p>
            <a:pPr marL="457200" lvl="1" indent="0">
              <a:buNone/>
            </a:pPr>
            <a:endParaRPr lang="en-US" altLang="zh-CN" sz="800" dirty="0"/>
          </a:p>
          <a:p>
            <a:pPr marL="457200" lvl="1" indent="0">
              <a:buNone/>
            </a:pPr>
            <a:r>
              <a:rPr lang="en-US" altLang="zh-CN" sz="600" dirty="0"/>
              <a:t>[1]. Zhu, </a:t>
            </a:r>
            <a:r>
              <a:rPr lang="en-US" altLang="zh-CN" sz="600" dirty="0" err="1"/>
              <a:t>Pengfei</a:t>
            </a:r>
            <a:r>
              <a:rPr lang="en-US" altLang="zh-CN" sz="600" dirty="0"/>
              <a:t>, </a:t>
            </a:r>
            <a:r>
              <a:rPr lang="en-US" altLang="zh-CN" sz="600" dirty="0" err="1"/>
              <a:t>Longyin</a:t>
            </a:r>
            <a:r>
              <a:rPr lang="en-US" altLang="zh-CN" sz="600" dirty="0"/>
              <a:t> Wen, Dawei Du, Xiao Bian, </a:t>
            </a:r>
            <a:r>
              <a:rPr lang="en-US" altLang="zh-CN" sz="600" dirty="0" err="1"/>
              <a:t>Haibin</a:t>
            </a:r>
            <a:r>
              <a:rPr lang="en-US" altLang="zh-CN" sz="600" dirty="0"/>
              <a:t> Ling, </a:t>
            </a:r>
            <a:r>
              <a:rPr lang="en-US" altLang="zh-CN" sz="600" dirty="0" err="1"/>
              <a:t>Qinghua</a:t>
            </a:r>
            <a:r>
              <a:rPr lang="en-US" altLang="zh-CN" sz="600" dirty="0"/>
              <a:t> Hu, </a:t>
            </a:r>
            <a:r>
              <a:rPr lang="en-US" altLang="zh-CN" sz="600" dirty="0" err="1"/>
              <a:t>Qinqin</a:t>
            </a:r>
            <a:r>
              <a:rPr lang="en-US" altLang="zh-CN" sz="600" dirty="0"/>
              <a:t> </a:t>
            </a:r>
            <a:r>
              <a:rPr lang="en-US" altLang="zh-CN" sz="600" dirty="0" err="1"/>
              <a:t>Nie</a:t>
            </a:r>
            <a:r>
              <a:rPr lang="en-US" altLang="zh-CN" sz="600" dirty="0"/>
              <a:t> et al. "Visdrone-det2018: The vision meets drone object detection in image challenge results." In </a:t>
            </a:r>
          </a:p>
          <a:p>
            <a:pPr marL="457200" lvl="1" indent="0">
              <a:buNone/>
            </a:pPr>
            <a:r>
              <a:rPr lang="en-US" altLang="zh-CN" sz="600" dirty="0"/>
              <a:t>Proceedings of the European Conference on Computer Vision (ECCV) Workshops, pp. 0-0. 2018. </a:t>
            </a:r>
          </a:p>
          <a:p>
            <a:pPr marL="457200" lvl="1" indent="0">
              <a:buNone/>
            </a:pPr>
            <a:r>
              <a:rPr lang="en-US" altLang="zh-CN" sz="600" dirty="0"/>
              <a:t>[2]. </a:t>
            </a:r>
            <a:r>
              <a:rPr lang="en-AU" altLang="zh-CN" sz="600" dirty="0"/>
              <a:t>Redmon, Joseph, and Ali Farhadi. "Yolov3: An incremental improvement." </a:t>
            </a:r>
            <a:r>
              <a:rPr lang="en-AU" altLang="zh-CN" sz="600" dirty="0" err="1"/>
              <a:t>arXiv</a:t>
            </a:r>
            <a:r>
              <a:rPr lang="en-AU" altLang="zh-CN" sz="600" dirty="0"/>
              <a:t> preprint arXiv:1804.02767 (2018).</a:t>
            </a:r>
          </a:p>
          <a:p>
            <a:pPr marL="457200" lvl="1" indent="0">
              <a:buNone/>
            </a:pPr>
            <a:r>
              <a:rPr lang="en-AU" altLang="zh-CN" sz="600" dirty="0"/>
              <a:t>[3].  Liu, Wei, Dragomir </a:t>
            </a:r>
            <a:r>
              <a:rPr lang="en-AU" altLang="zh-CN" sz="600" dirty="0" err="1"/>
              <a:t>Anguelov</a:t>
            </a:r>
            <a:r>
              <a:rPr lang="en-AU" altLang="zh-CN" sz="600" dirty="0"/>
              <a:t>, Dumitru Erhan, Christian </a:t>
            </a:r>
            <a:r>
              <a:rPr lang="en-AU" altLang="zh-CN" sz="600" dirty="0" err="1"/>
              <a:t>Szegedy</a:t>
            </a:r>
            <a:r>
              <a:rPr lang="en-AU" altLang="zh-CN" sz="600" dirty="0"/>
              <a:t>, Scott Reed, Cheng-Yang Fu, and Alexander C. Berg. "SSD: Single Shot </a:t>
            </a:r>
            <a:r>
              <a:rPr lang="en-AU" altLang="zh-CN" sz="600" dirty="0" err="1"/>
              <a:t>MultiBox</a:t>
            </a:r>
            <a:r>
              <a:rPr lang="en-AU" altLang="zh-CN" sz="600" dirty="0"/>
              <a:t> Detector." In *Computer Vision – ECCV 2016*, pp. 21–37. Springer, Cham, 2016.</a:t>
            </a:r>
          </a:p>
          <a:p>
            <a:pPr marL="457200" lvl="1" indent="0">
              <a:buNone/>
            </a:pPr>
            <a:r>
              <a:rPr lang="en-AU" altLang="zh-CN" sz="600" dirty="0"/>
              <a:t>[4]. Du, Dawei, </a:t>
            </a:r>
            <a:r>
              <a:rPr lang="en-AU" altLang="zh-CN" sz="600" dirty="0" err="1"/>
              <a:t>Pengfei</a:t>
            </a:r>
            <a:r>
              <a:rPr lang="en-AU" altLang="zh-CN" sz="600" dirty="0"/>
              <a:t> Zhu, </a:t>
            </a:r>
            <a:r>
              <a:rPr lang="en-AU" altLang="zh-CN" sz="600" dirty="0" err="1"/>
              <a:t>Longyin</a:t>
            </a:r>
            <a:r>
              <a:rPr lang="en-AU" altLang="zh-CN" sz="600" dirty="0"/>
              <a:t> Wen, Xiao Bian, </a:t>
            </a:r>
            <a:r>
              <a:rPr lang="en-AU" altLang="zh-CN" sz="600" dirty="0" err="1"/>
              <a:t>Haibin</a:t>
            </a:r>
            <a:r>
              <a:rPr lang="en-AU" altLang="zh-CN" sz="600" dirty="0"/>
              <a:t> Lin, Qinghua Hu, Tao Peng et al. "VisDrone-DET2019: The vision meets drone object detection in image challenge results." In </a:t>
            </a:r>
          </a:p>
          <a:p>
            <a:pPr marL="457200" lvl="1" indent="0">
              <a:buNone/>
            </a:pPr>
            <a:r>
              <a:rPr lang="en-AU" altLang="zh-CN" sz="600" dirty="0"/>
              <a:t>Proceedings of the IEEE/CVF international conference on computer vision workshops, pp. 0-0. 2019.</a:t>
            </a:r>
            <a:endParaRPr lang="en-US" altLang="zh-CN" sz="600" dirty="0"/>
          </a:p>
          <a:p>
            <a:pPr marL="457200" lvl="1" indent="0">
              <a:buNone/>
            </a:pPr>
            <a:endParaRPr lang="en-US" altLang="zh-CN"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5</a:t>
            </a:fld>
            <a:endParaRPr lang="en-AU"/>
          </a:p>
        </p:txBody>
      </p:sp>
      <p:sp>
        <p:nvSpPr>
          <p:cNvPr id="6" name="TextBox 4">
            <a:extLst>
              <a:ext uri="{FF2B5EF4-FFF2-40B4-BE49-F238E27FC236}">
                <a16:creationId xmlns:a16="http://schemas.microsoft.com/office/drawing/2014/main" id="{4A88D567-1061-AE9F-E539-9B159D278547}"/>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sz="1100" dirty="0" err="1">
                <a:latin typeface="Arial" panose="020B0604020202020204" pitchFamily="34" charset="0"/>
                <a:cs typeface="Arial" panose="020B0604020202020204" pitchFamily="34" charset="0"/>
              </a:rPr>
              <a:t>Mengfei</a:t>
            </a:r>
            <a:r>
              <a:rPr lang="en-US" sz="1100" dirty="0">
                <a:latin typeface="Arial" panose="020B0604020202020204" pitchFamily="34" charset="0"/>
                <a:cs typeface="Arial" panose="020B0604020202020204" pitchFamily="34" charset="0"/>
              </a:rPr>
              <a:t> Li (z5521416)</a:t>
            </a:r>
          </a:p>
        </p:txBody>
      </p:sp>
      <p:sp>
        <p:nvSpPr>
          <p:cNvPr id="5" name="矩形 4">
            <a:extLst>
              <a:ext uri="{FF2B5EF4-FFF2-40B4-BE49-F238E27FC236}">
                <a16:creationId xmlns:a16="http://schemas.microsoft.com/office/drawing/2014/main" id="{2EB306D3-BFB7-7291-6773-8E47C5BD3598}"/>
              </a:ext>
            </a:extLst>
          </p:cNvPr>
          <p:cNvSpPr/>
          <p:nvPr/>
        </p:nvSpPr>
        <p:spPr>
          <a:xfrm>
            <a:off x="7834412" y="975357"/>
            <a:ext cx="1430020" cy="2558002"/>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0879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12DD7-D044-FB49-9945-571396B11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A882CF-7848-6CA0-B6FE-033403B7D30E}"/>
              </a:ext>
            </a:extLst>
          </p:cNvPr>
          <p:cNvSpPr>
            <a:spLocks noGrp="1"/>
          </p:cNvSpPr>
          <p:nvPr>
            <p:ph type="title"/>
          </p:nvPr>
        </p:nvSpPr>
        <p:spPr>
          <a:xfrm>
            <a:off x="231648" y="136525"/>
            <a:ext cx="11631168" cy="838835"/>
          </a:xfrm>
        </p:spPr>
        <p:txBody>
          <a:bodyPr>
            <a:normAutofit/>
          </a:bodyPr>
          <a:lstStyle/>
          <a:p>
            <a:r>
              <a:rPr lang="en-GB" dirty="0"/>
              <a:t>Dataset(s)</a:t>
            </a:r>
            <a:endParaRPr lang="en-AU" dirty="0"/>
          </a:p>
        </p:txBody>
      </p:sp>
      <p:sp>
        <p:nvSpPr>
          <p:cNvPr id="4" name="Slide Number Placeholder 3">
            <a:extLst>
              <a:ext uri="{FF2B5EF4-FFF2-40B4-BE49-F238E27FC236}">
                <a16:creationId xmlns:a16="http://schemas.microsoft.com/office/drawing/2014/main" id="{5C069CDC-728A-E8BE-43B5-FBEC7B2D5E39}"/>
              </a:ext>
            </a:extLst>
          </p:cNvPr>
          <p:cNvSpPr>
            <a:spLocks noGrp="1"/>
          </p:cNvSpPr>
          <p:nvPr>
            <p:ph type="sldNum" sz="quarter" idx="12"/>
          </p:nvPr>
        </p:nvSpPr>
        <p:spPr/>
        <p:txBody>
          <a:bodyPr/>
          <a:lstStyle/>
          <a:p>
            <a:fld id="{6BAD6A8B-B5C3-4437-A9DE-A8C2149171DD}" type="slidenum">
              <a:rPr lang="en-AU" smtClean="0"/>
              <a:t>6</a:t>
            </a:fld>
            <a:endParaRPr lang="en-AU"/>
          </a:p>
        </p:txBody>
      </p:sp>
      <p:sp>
        <p:nvSpPr>
          <p:cNvPr id="9" name="文本框 8">
            <a:extLst>
              <a:ext uri="{FF2B5EF4-FFF2-40B4-BE49-F238E27FC236}">
                <a16:creationId xmlns:a16="http://schemas.microsoft.com/office/drawing/2014/main" id="{BAAF0BB0-C5D0-3B97-3A86-D10E08870775}"/>
              </a:ext>
            </a:extLst>
          </p:cNvPr>
          <p:cNvSpPr txBox="1"/>
          <p:nvPr/>
        </p:nvSpPr>
        <p:spPr>
          <a:xfrm>
            <a:off x="598376" y="1690070"/>
            <a:ext cx="2119491" cy="1749197"/>
          </a:xfrm>
          <a:prstGeom prst="rect">
            <a:avLst/>
          </a:prstGeom>
          <a:noFill/>
        </p:spPr>
        <p:txBody>
          <a:bodyPr wrap="none" rtlCol="0">
            <a:spAutoFit/>
          </a:bodyPr>
          <a:lstStyle/>
          <a:p>
            <a:pPr marL="228600" lvl="1" indent="-228600">
              <a:lnSpc>
                <a:spcPct val="90000"/>
              </a:lnSpc>
              <a:spcBef>
                <a:spcPts val="1000"/>
              </a:spcBef>
              <a:buFont typeface="Wingdings" pitchFamily="2" charset="2"/>
              <a:buChar char="Ø"/>
            </a:pPr>
            <a:r>
              <a:rPr lang="en-AU" altLang="zh-CN" sz="2800" dirty="0">
                <a:latin typeface="Arial" panose="020B0604020202020204" pitchFamily="34" charset="0"/>
                <a:ea typeface="Roboto" panose="02000000000000000000" pitchFamily="2" charset="0"/>
                <a:cs typeface="Arial" panose="020B0604020202020204" pitchFamily="34" charset="0"/>
              </a:rPr>
              <a:t>images/</a:t>
            </a:r>
          </a:p>
          <a:p>
            <a:pPr lvl="2">
              <a:lnSpc>
                <a:spcPts val="3400"/>
              </a:lnSpc>
            </a:pPr>
            <a:r>
              <a:rPr lang="en-AU" altLang="zh-CN" sz="2400" dirty="0">
                <a:latin typeface="Arial" panose="020B0604020202020204" pitchFamily="34" charset="0"/>
                <a:cs typeface="Arial" panose="020B0604020202020204" pitchFamily="34" charset="0"/>
              </a:rPr>
              <a:t>001.jpg</a:t>
            </a:r>
          </a:p>
          <a:p>
            <a:pPr lvl="2">
              <a:lnSpc>
                <a:spcPts val="3400"/>
              </a:lnSpc>
            </a:pPr>
            <a:r>
              <a:rPr lang="en-AU" altLang="zh-CN" sz="2400" dirty="0">
                <a:latin typeface="Arial" panose="020B0604020202020204" pitchFamily="34" charset="0"/>
                <a:cs typeface="Arial" panose="020B0604020202020204" pitchFamily="34" charset="0"/>
              </a:rPr>
              <a:t>002.jpg</a:t>
            </a:r>
          </a:p>
          <a:p>
            <a:pPr lvl="2">
              <a:lnSpc>
                <a:spcPts val="3400"/>
              </a:lnSpc>
            </a:pPr>
            <a:r>
              <a:rPr lang="en-AU" altLang="zh-CN" sz="2400" dirty="0">
                <a:latin typeface="Arial" panose="020B0604020202020204" pitchFamily="34" charset="0"/>
                <a:cs typeface="Arial" panose="020B0604020202020204" pitchFamily="34" charset="0"/>
              </a:rPr>
              <a:t>…</a:t>
            </a:r>
          </a:p>
        </p:txBody>
      </p:sp>
      <p:sp>
        <p:nvSpPr>
          <p:cNvPr id="11" name="Content Placeholder 2">
            <a:extLst>
              <a:ext uri="{FF2B5EF4-FFF2-40B4-BE49-F238E27FC236}">
                <a16:creationId xmlns:a16="http://schemas.microsoft.com/office/drawing/2014/main" id="{EABC6543-E3CF-1A86-FB56-B63C9CBF4AF6}"/>
              </a:ext>
            </a:extLst>
          </p:cNvPr>
          <p:cNvSpPr txBox="1">
            <a:spLocks/>
          </p:cNvSpPr>
          <p:nvPr/>
        </p:nvSpPr>
        <p:spPr>
          <a:xfrm>
            <a:off x="231648" y="1059998"/>
            <a:ext cx="4696047" cy="502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AU" altLang="zh-CN" sz="2800" dirty="0" err="1">
                <a:latin typeface="Arial" panose="020B0604020202020204" pitchFamily="34" charset="0"/>
                <a:cs typeface="Arial" panose="020B0604020202020204" pitchFamily="34" charset="0"/>
              </a:rPr>
              <a:t>Visdrone</a:t>
            </a:r>
            <a:r>
              <a:rPr lang="en-AU" altLang="zh-CN" sz="2800" dirty="0">
                <a:latin typeface="Arial" panose="020B0604020202020204" pitchFamily="34" charset="0"/>
                <a:cs typeface="Arial" panose="020B0604020202020204" pitchFamily="34" charset="0"/>
              </a:rPr>
              <a:t>-dataset/</a:t>
            </a:r>
          </a:p>
          <a:p>
            <a:pPr>
              <a:buFont typeface="Wingdings" pitchFamily="2" charset="2"/>
              <a:buChar char="Ø"/>
            </a:pPr>
            <a:endParaRPr lang="en-AU" dirty="0"/>
          </a:p>
        </p:txBody>
      </p:sp>
      <p:graphicFrame>
        <p:nvGraphicFramePr>
          <p:cNvPr id="20" name="表格 19">
            <a:extLst>
              <a:ext uri="{FF2B5EF4-FFF2-40B4-BE49-F238E27FC236}">
                <a16:creationId xmlns:a16="http://schemas.microsoft.com/office/drawing/2014/main" id="{E43ECD79-F3D5-5A95-EB60-CD06DC3FF4DB}"/>
              </a:ext>
            </a:extLst>
          </p:cNvPr>
          <p:cNvGraphicFramePr>
            <a:graphicFrameLocks noGrp="1"/>
          </p:cNvGraphicFramePr>
          <p:nvPr/>
        </p:nvGraphicFramePr>
        <p:xfrm>
          <a:off x="3703799" y="3800666"/>
          <a:ext cx="8274517" cy="2098035"/>
        </p:xfrm>
        <a:graphic>
          <a:graphicData uri="http://schemas.openxmlformats.org/drawingml/2006/table">
            <a:tbl>
              <a:tblPr firstRow="1" bandRow="1">
                <a:tableStyleId>{5C22544A-7EE6-4342-B048-85BDC9FD1C3A}</a:tableStyleId>
              </a:tblPr>
              <a:tblGrid>
                <a:gridCol w="1089925">
                  <a:extLst>
                    <a:ext uri="{9D8B030D-6E8A-4147-A177-3AD203B41FA5}">
                      <a16:colId xmlns:a16="http://schemas.microsoft.com/office/drawing/2014/main" val="934076344"/>
                    </a:ext>
                  </a:extLst>
                </a:gridCol>
                <a:gridCol w="1089926">
                  <a:extLst>
                    <a:ext uri="{9D8B030D-6E8A-4147-A177-3AD203B41FA5}">
                      <a16:colId xmlns:a16="http://schemas.microsoft.com/office/drawing/2014/main" val="3782896761"/>
                    </a:ext>
                  </a:extLst>
                </a:gridCol>
                <a:gridCol w="1070804">
                  <a:extLst>
                    <a:ext uri="{9D8B030D-6E8A-4147-A177-3AD203B41FA5}">
                      <a16:colId xmlns:a16="http://schemas.microsoft.com/office/drawing/2014/main" val="1420363733"/>
                    </a:ext>
                  </a:extLst>
                </a:gridCol>
                <a:gridCol w="1119215">
                  <a:extLst>
                    <a:ext uri="{9D8B030D-6E8A-4147-A177-3AD203B41FA5}">
                      <a16:colId xmlns:a16="http://schemas.microsoft.com/office/drawing/2014/main" val="2816283227"/>
                    </a:ext>
                  </a:extLst>
                </a:gridCol>
                <a:gridCol w="760395">
                  <a:extLst>
                    <a:ext uri="{9D8B030D-6E8A-4147-A177-3AD203B41FA5}">
                      <a16:colId xmlns:a16="http://schemas.microsoft.com/office/drawing/2014/main" val="3873778006"/>
                    </a:ext>
                  </a:extLst>
                </a:gridCol>
                <a:gridCol w="952901">
                  <a:extLst>
                    <a:ext uri="{9D8B030D-6E8A-4147-A177-3AD203B41FA5}">
                      <a16:colId xmlns:a16="http://schemas.microsoft.com/office/drawing/2014/main" val="1422990918"/>
                    </a:ext>
                  </a:extLst>
                </a:gridCol>
                <a:gridCol w="1126156">
                  <a:extLst>
                    <a:ext uri="{9D8B030D-6E8A-4147-A177-3AD203B41FA5}">
                      <a16:colId xmlns:a16="http://schemas.microsoft.com/office/drawing/2014/main" val="3793451486"/>
                    </a:ext>
                  </a:extLst>
                </a:gridCol>
                <a:gridCol w="1065195">
                  <a:extLst>
                    <a:ext uri="{9D8B030D-6E8A-4147-A177-3AD203B41FA5}">
                      <a16:colId xmlns:a16="http://schemas.microsoft.com/office/drawing/2014/main" val="1106432910"/>
                    </a:ext>
                  </a:extLst>
                </a:gridCol>
              </a:tblGrid>
              <a:tr h="683911">
                <a:tc>
                  <a:txBody>
                    <a:bodyPr/>
                    <a:lstStyle/>
                    <a:p>
                      <a:pPr algn="ctr"/>
                      <a:r>
                        <a:rPr lang="en-US" altLang="zh-CN" sz="1400" dirty="0">
                          <a:solidFill>
                            <a:schemeClr val="tx1"/>
                          </a:solidFill>
                          <a:latin typeface="Arial" panose="020B0604020202020204" pitchFamily="34" charset="0"/>
                          <a:cs typeface="Arial" panose="020B0604020202020204" pitchFamily="34" charset="0"/>
                        </a:rPr>
                        <a:t>Bounding box left</a:t>
                      </a:r>
                      <a:endParaRPr lang="zh-CN" altLang="en-US" sz="14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400" dirty="0">
                          <a:solidFill>
                            <a:schemeClr val="tx1"/>
                          </a:solidFill>
                          <a:latin typeface="Arial" panose="020B0604020202020204" pitchFamily="34" charset="0"/>
                          <a:cs typeface="Arial" panose="020B0604020202020204" pitchFamily="34" charset="0"/>
                        </a:rPr>
                        <a:t>Bounding box top</a:t>
                      </a:r>
                      <a:endParaRPr lang="zh-CN" altLang="en-US" sz="14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400" dirty="0">
                          <a:solidFill>
                            <a:schemeClr val="tx1"/>
                          </a:solidFill>
                          <a:latin typeface="Arial" panose="020B0604020202020204" pitchFamily="34" charset="0"/>
                          <a:cs typeface="Arial" panose="020B0604020202020204" pitchFamily="34" charset="0"/>
                        </a:rPr>
                        <a:t>Bounding box width</a:t>
                      </a:r>
                      <a:endParaRPr lang="zh-CN" altLang="en-US" sz="14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400" dirty="0">
                          <a:solidFill>
                            <a:schemeClr val="tx1"/>
                          </a:solidFill>
                          <a:latin typeface="Arial" panose="020B0604020202020204" pitchFamily="34" charset="0"/>
                          <a:cs typeface="Arial" panose="020B0604020202020204" pitchFamily="34" charset="0"/>
                        </a:rPr>
                        <a:t>Bounding box height</a:t>
                      </a:r>
                      <a:endParaRPr lang="zh-CN" altLang="en-US" sz="14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400" dirty="0">
                          <a:solidFill>
                            <a:schemeClr val="tx1"/>
                          </a:solidFill>
                          <a:latin typeface="Arial" panose="020B0604020202020204" pitchFamily="34" charset="0"/>
                          <a:cs typeface="Arial" panose="020B0604020202020204" pitchFamily="34" charset="0"/>
                        </a:rPr>
                        <a:t>Score</a:t>
                      </a:r>
                      <a:endParaRPr lang="zh-CN" altLang="en-US" sz="14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400" dirty="0">
                          <a:solidFill>
                            <a:schemeClr val="tx1"/>
                          </a:solidFill>
                          <a:latin typeface="Arial" panose="020B0604020202020204" pitchFamily="34" charset="0"/>
                          <a:cs typeface="Arial" panose="020B0604020202020204" pitchFamily="34" charset="0"/>
                        </a:rPr>
                        <a:t>Object category</a:t>
                      </a:r>
                      <a:endParaRPr lang="zh-CN" altLang="en-US" sz="14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400" dirty="0">
                          <a:solidFill>
                            <a:schemeClr val="tx1"/>
                          </a:solidFill>
                          <a:latin typeface="Arial" panose="020B0604020202020204" pitchFamily="34" charset="0"/>
                          <a:cs typeface="Arial" panose="020B0604020202020204" pitchFamily="34" charset="0"/>
                        </a:rPr>
                        <a:t>Truncation</a:t>
                      </a:r>
                      <a:endParaRPr lang="zh-CN" altLang="en-US" sz="14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tc>
                  <a:txBody>
                    <a:bodyPr/>
                    <a:lstStyle/>
                    <a:p>
                      <a:pPr algn="ctr"/>
                      <a:r>
                        <a:rPr lang="en-US" altLang="zh-CN" sz="1400" dirty="0">
                          <a:solidFill>
                            <a:schemeClr val="tx1"/>
                          </a:solidFill>
                          <a:latin typeface="Arial" panose="020B0604020202020204" pitchFamily="34" charset="0"/>
                          <a:cs typeface="Arial" panose="020B0604020202020204" pitchFamily="34" charset="0"/>
                        </a:rPr>
                        <a:t>Occlusion</a:t>
                      </a:r>
                      <a:endParaRPr lang="zh-CN" altLang="en-US" sz="1400" dirty="0">
                        <a:solidFill>
                          <a:schemeClr val="tx1"/>
                        </a:solidFill>
                        <a:latin typeface="Arial" panose="020B0604020202020204" pitchFamily="34" charset="0"/>
                        <a:cs typeface="Arial" panose="020B0604020202020204" pitchFamily="34" charset="0"/>
                      </a:endParaRPr>
                    </a:p>
                  </a:txBody>
                  <a:tcPr anchor="ctr">
                    <a:solidFill>
                      <a:srgbClr val="FFDC00"/>
                    </a:solidFill>
                  </a:tcPr>
                </a:tc>
                <a:extLst>
                  <a:ext uri="{0D108BD9-81ED-4DB2-BD59-A6C34878D82A}">
                    <a16:rowId xmlns:a16="http://schemas.microsoft.com/office/drawing/2014/main" val="2684447311"/>
                  </a:ext>
                </a:extLst>
              </a:tr>
              <a:tr h="353531">
                <a:tc>
                  <a:txBody>
                    <a:bodyPr/>
                    <a:lstStyle/>
                    <a:p>
                      <a:pPr algn="ctr"/>
                      <a:r>
                        <a:rPr lang="en-US" altLang="zh-CN" sz="1400" dirty="0">
                          <a:latin typeface="Arial" panose="020B0604020202020204" pitchFamily="34" charset="0"/>
                          <a:cs typeface="Arial" panose="020B0604020202020204" pitchFamily="34" charset="0"/>
                        </a:rPr>
                        <a:t>684</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8</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273</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116</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3405069540"/>
                  </a:ext>
                </a:extLst>
              </a:tr>
              <a:tr h="353531">
                <a:tc>
                  <a:txBody>
                    <a:bodyPr/>
                    <a:lstStyle/>
                    <a:p>
                      <a:pPr algn="ctr"/>
                      <a:r>
                        <a:rPr lang="en-US" altLang="zh-CN" sz="1400" dirty="0">
                          <a:latin typeface="Arial" panose="020B0604020202020204" pitchFamily="34" charset="0"/>
                          <a:cs typeface="Arial" panose="020B0604020202020204" pitchFamily="34" charset="0"/>
                        </a:rPr>
                        <a:t>406</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119</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265</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70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834161634"/>
                  </a:ext>
                </a:extLst>
              </a:tr>
              <a:tr h="353531">
                <a:tc>
                  <a:txBody>
                    <a:bodyPr/>
                    <a:lstStyle/>
                    <a:p>
                      <a:pPr algn="ctr"/>
                      <a:r>
                        <a:rPr lang="en-US" altLang="zh-CN" sz="1400" dirty="0">
                          <a:latin typeface="Arial" panose="020B0604020202020204" pitchFamily="34" charset="0"/>
                          <a:cs typeface="Arial" panose="020B0604020202020204" pitchFamily="34" charset="0"/>
                        </a:rPr>
                        <a:t>255</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22</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119</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128</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a:txBody>
                    <a:bodyPr/>
                    <a:lstStyle/>
                    <a:p>
                      <a:pPr algn="ctr"/>
                      <a:r>
                        <a:rPr lang="en-US" altLang="zh-CN" sz="1400" dirty="0">
                          <a:latin typeface="Arial" panose="020B0604020202020204" pitchFamily="34" charset="0"/>
                          <a:cs typeface="Arial" panose="020B0604020202020204" pitchFamily="34" charset="0"/>
                        </a:rPr>
                        <a:t>0</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1326907488"/>
                  </a:ext>
                </a:extLst>
              </a:tr>
              <a:tr h="353531">
                <a:tc gridSpan="8">
                  <a:txBody>
                    <a:bodyPr/>
                    <a:lstStyle/>
                    <a:p>
                      <a:pPr algn="ctr"/>
                      <a:r>
                        <a:rPr lang="en-US" altLang="zh-CN" sz="1400" dirty="0">
                          <a:latin typeface="Arial" panose="020B0604020202020204" pitchFamily="34" charset="0"/>
                          <a:cs typeface="Arial" panose="020B0604020202020204" pitchFamily="34" charset="0"/>
                        </a:rPr>
                        <a:t>…</a:t>
                      </a: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hMerge="1">
                  <a:txBody>
                    <a:bodyPr/>
                    <a:lstStyle/>
                    <a:p>
                      <a:pPr algn="ct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hMerge="1">
                  <a:txBody>
                    <a:bodyPr/>
                    <a:lstStyle/>
                    <a:p>
                      <a:pPr algn="ct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hMerge="1">
                  <a:txBody>
                    <a:bodyPr/>
                    <a:lstStyle/>
                    <a:p>
                      <a:pPr algn="ct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hMerge="1">
                  <a:txBody>
                    <a:bodyPr/>
                    <a:lstStyle/>
                    <a:p>
                      <a:pPr algn="ct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hMerge="1">
                  <a:txBody>
                    <a:bodyPr/>
                    <a:lstStyle/>
                    <a:p>
                      <a:pPr algn="ct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hMerge="1">
                  <a:txBody>
                    <a:bodyPr/>
                    <a:lstStyle/>
                    <a:p>
                      <a:pPr algn="ct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tc hMerge="1">
                  <a:txBody>
                    <a:bodyPr/>
                    <a:lstStyle/>
                    <a:p>
                      <a:pPr algn="ctr"/>
                      <a:endParaRPr lang="zh-CN" altLang="en-US" sz="1400" dirty="0">
                        <a:latin typeface="Arial" panose="020B0604020202020204" pitchFamily="34" charset="0"/>
                        <a:cs typeface="Arial" panose="020B0604020202020204" pitchFamily="34" charset="0"/>
                      </a:endParaRPr>
                    </a:p>
                  </a:txBody>
                  <a:tcPr anchor="ctr">
                    <a:solidFill>
                      <a:schemeClr val="accent4">
                        <a:lumMod val="20000"/>
                        <a:lumOff val="80000"/>
                      </a:schemeClr>
                    </a:solidFill>
                  </a:tcPr>
                </a:tc>
                <a:extLst>
                  <a:ext uri="{0D108BD9-81ED-4DB2-BD59-A6C34878D82A}">
                    <a16:rowId xmlns:a16="http://schemas.microsoft.com/office/drawing/2014/main" val="2214470089"/>
                  </a:ext>
                </a:extLst>
              </a:tr>
            </a:tbl>
          </a:graphicData>
        </a:graphic>
      </p:graphicFrame>
      <p:pic>
        <p:nvPicPr>
          <p:cNvPr id="3" name="图片 2">
            <a:extLst>
              <a:ext uri="{FF2B5EF4-FFF2-40B4-BE49-F238E27FC236}">
                <a16:creationId xmlns:a16="http://schemas.microsoft.com/office/drawing/2014/main" id="{F8C5795E-4156-9392-AC04-2F9E03E1F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661" y="1522835"/>
            <a:ext cx="3827653" cy="2153056"/>
          </a:xfrm>
          <a:prstGeom prst="rect">
            <a:avLst/>
          </a:prstGeom>
        </p:spPr>
      </p:pic>
      <p:sp>
        <p:nvSpPr>
          <p:cNvPr id="5" name="文本框 4">
            <a:extLst>
              <a:ext uri="{FF2B5EF4-FFF2-40B4-BE49-F238E27FC236}">
                <a16:creationId xmlns:a16="http://schemas.microsoft.com/office/drawing/2014/main" id="{BF463784-03B3-102E-0469-B4E04DE2AA85}"/>
              </a:ext>
            </a:extLst>
          </p:cNvPr>
          <p:cNvSpPr txBox="1"/>
          <p:nvPr/>
        </p:nvSpPr>
        <p:spPr>
          <a:xfrm>
            <a:off x="598376" y="3801109"/>
            <a:ext cx="2430474" cy="1749197"/>
          </a:xfrm>
          <a:prstGeom prst="rect">
            <a:avLst/>
          </a:prstGeom>
          <a:noFill/>
        </p:spPr>
        <p:txBody>
          <a:bodyPr wrap="none" rtlCol="0">
            <a:spAutoFit/>
          </a:bodyPr>
          <a:lstStyle/>
          <a:p>
            <a:pPr marL="228600" lvl="1" indent="-228600">
              <a:lnSpc>
                <a:spcPct val="90000"/>
              </a:lnSpc>
              <a:spcBef>
                <a:spcPts val="1000"/>
              </a:spcBef>
              <a:buFont typeface="Wingdings" pitchFamily="2" charset="2"/>
              <a:buChar char="Ø"/>
            </a:pPr>
            <a:r>
              <a:rPr lang="en-AU" altLang="zh-CN" sz="2800" dirty="0">
                <a:latin typeface="Arial" panose="020B0604020202020204" pitchFamily="34" charset="0"/>
                <a:ea typeface="Roboto" panose="02000000000000000000" pitchFamily="2" charset="0"/>
                <a:cs typeface="Arial" panose="020B0604020202020204" pitchFamily="34" charset="0"/>
              </a:rPr>
              <a:t>annotations/</a:t>
            </a:r>
          </a:p>
          <a:p>
            <a:pPr lvl="2">
              <a:lnSpc>
                <a:spcPts val="3400"/>
              </a:lnSpc>
            </a:pPr>
            <a:r>
              <a:rPr lang="en-AU" altLang="zh-CN" sz="2400" dirty="0">
                <a:latin typeface="Arial" panose="020B0604020202020204" pitchFamily="34" charset="0"/>
                <a:cs typeface="Arial" panose="020B0604020202020204" pitchFamily="34" charset="0"/>
              </a:rPr>
              <a:t>001.txt</a:t>
            </a:r>
          </a:p>
          <a:p>
            <a:pPr lvl="2">
              <a:lnSpc>
                <a:spcPts val="3400"/>
              </a:lnSpc>
            </a:pPr>
            <a:r>
              <a:rPr lang="en-AU" altLang="zh-CN" sz="2400" dirty="0">
                <a:latin typeface="Arial" panose="020B0604020202020204" pitchFamily="34" charset="0"/>
                <a:cs typeface="Arial" panose="020B0604020202020204" pitchFamily="34" charset="0"/>
              </a:rPr>
              <a:t>002.txt</a:t>
            </a:r>
          </a:p>
          <a:p>
            <a:pPr lvl="2">
              <a:lnSpc>
                <a:spcPts val="3400"/>
              </a:lnSpc>
            </a:pP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
        <p:nvSpPr>
          <p:cNvPr id="25" name="箭头: 右 24">
            <a:extLst>
              <a:ext uri="{FF2B5EF4-FFF2-40B4-BE49-F238E27FC236}">
                <a16:creationId xmlns:a16="http://schemas.microsoft.com/office/drawing/2014/main" id="{7390A42E-490D-7862-1478-C41C7AEAE188}"/>
              </a:ext>
            </a:extLst>
          </p:cNvPr>
          <p:cNvSpPr/>
          <p:nvPr/>
        </p:nvSpPr>
        <p:spPr>
          <a:xfrm>
            <a:off x="2990732" y="2386600"/>
            <a:ext cx="520949" cy="375385"/>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F4796CFD-3065-1709-7C2C-399388DBF38C}"/>
              </a:ext>
            </a:extLst>
          </p:cNvPr>
          <p:cNvSpPr/>
          <p:nvPr/>
        </p:nvSpPr>
        <p:spPr>
          <a:xfrm>
            <a:off x="2989193" y="4661990"/>
            <a:ext cx="520949" cy="375385"/>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4">
            <a:extLst>
              <a:ext uri="{FF2B5EF4-FFF2-40B4-BE49-F238E27FC236}">
                <a16:creationId xmlns:a16="http://schemas.microsoft.com/office/drawing/2014/main" id="{9A9DDA67-CF7C-B069-E3B3-739F93FF127F}"/>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sz="1100" dirty="0" err="1">
                <a:latin typeface="Arial" panose="020B0604020202020204" pitchFamily="34" charset="0"/>
                <a:cs typeface="Arial" panose="020B0604020202020204" pitchFamily="34" charset="0"/>
              </a:rPr>
              <a:t>Mengfei</a:t>
            </a:r>
            <a:r>
              <a:rPr lang="en-US" sz="1100" dirty="0">
                <a:latin typeface="Arial" panose="020B0604020202020204" pitchFamily="34" charset="0"/>
                <a:cs typeface="Arial" panose="020B0604020202020204" pitchFamily="34" charset="0"/>
              </a:rPr>
              <a:t> Li (z5521416)</a:t>
            </a:r>
          </a:p>
        </p:txBody>
      </p:sp>
      <p:pic>
        <p:nvPicPr>
          <p:cNvPr id="10" name="图片 9">
            <a:extLst>
              <a:ext uri="{FF2B5EF4-FFF2-40B4-BE49-F238E27FC236}">
                <a16:creationId xmlns:a16="http://schemas.microsoft.com/office/drawing/2014/main" id="{20BE2381-2BD4-3D6B-00C3-F40374D1861B}"/>
              </a:ext>
            </a:extLst>
          </p:cNvPr>
          <p:cNvPicPr>
            <a:picLocks noChangeAspect="1"/>
          </p:cNvPicPr>
          <p:nvPr/>
        </p:nvPicPr>
        <p:blipFill>
          <a:blip r:embed="rId4"/>
          <a:srcRect t="29475"/>
          <a:stretch/>
        </p:blipFill>
        <p:spPr>
          <a:xfrm>
            <a:off x="8068373" y="1522835"/>
            <a:ext cx="3827654" cy="2153056"/>
          </a:xfrm>
          <a:prstGeom prst="rect">
            <a:avLst/>
          </a:prstGeom>
        </p:spPr>
      </p:pic>
      <p:sp>
        <p:nvSpPr>
          <p:cNvPr id="12" name="矩形 11">
            <a:extLst>
              <a:ext uri="{FF2B5EF4-FFF2-40B4-BE49-F238E27FC236}">
                <a16:creationId xmlns:a16="http://schemas.microsoft.com/office/drawing/2014/main" id="{A45D70EC-FA80-A1BA-17A0-61DE600AF05D}"/>
              </a:ext>
            </a:extLst>
          </p:cNvPr>
          <p:cNvSpPr/>
          <p:nvPr/>
        </p:nvSpPr>
        <p:spPr>
          <a:xfrm>
            <a:off x="8221133" y="2464382"/>
            <a:ext cx="105833" cy="97918"/>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文本框 12">
            <a:extLst>
              <a:ext uri="{FF2B5EF4-FFF2-40B4-BE49-F238E27FC236}">
                <a16:creationId xmlns:a16="http://schemas.microsoft.com/office/drawing/2014/main" id="{F110ABCC-79D8-7D5F-9B60-12DED9E6BF3B}"/>
              </a:ext>
            </a:extLst>
          </p:cNvPr>
          <p:cNvSpPr txBox="1"/>
          <p:nvPr/>
        </p:nvSpPr>
        <p:spPr>
          <a:xfrm>
            <a:off x="8253556" y="1991335"/>
            <a:ext cx="688931" cy="369332"/>
          </a:xfrm>
          <a:prstGeom prst="rect">
            <a:avLst/>
          </a:prstGeom>
          <a:noFill/>
        </p:spPr>
        <p:txBody>
          <a:bodyPr wrap="square" rtlCol="0">
            <a:spAutoFit/>
          </a:bodyPr>
          <a:lstStyle/>
          <a:p>
            <a:r>
              <a:rPr lang="en-US" altLang="zh-CN" dirty="0">
                <a:solidFill>
                  <a:srgbClr val="FF0000"/>
                </a:solidFill>
              </a:rPr>
              <a:t>(</a:t>
            </a:r>
            <a:r>
              <a:rPr lang="en-US" altLang="zh-CN" dirty="0" err="1">
                <a:solidFill>
                  <a:srgbClr val="FF0000"/>
                </a:solidFill>
              </a:rPr>
              <a:t>x,y</a:t>
            </a:r>
            <a:r>
              <a:rPr lang="en-US" altLang="zh-CN" dirty="0">
                <a:solidFill>
                  <a:srgbClr val="FF0000"/>
                </a:solidFill>
              </a:rPr>
              <a:t>)</a:t>
            </a:r>
            <a:endParaRPr lang="zh-CN" altLang="en-US" dirty="0">
              <a:solidFill>
                <a:srgbClr val="FF0000"/>
              </a:solidFill>
            </a:endParaRPr>
          </a:p>
        </p:txBody>
      </p:sp>
      <p:cxnSp>
        <p:nvCxnSpPr>
          <p:cNvPr id="27" name="直接箭头连接符 26">
            <a:extLst>
              <a:ext uri="{FF2B5EF4-FFF2-40B4-BE49-F238E27FC236}">
                <a16:creationId xmlns:a16="http://schemas.microsoft.com/office/drawing/2014/main" id="{4F680DC8-F0A7-98C1-B794-97BD7022BCBB}"/>
              </a:ext>
            </a:extLst>
          </p:cNvPr>
          <p:cNvCxnSpPr>
            <a:endCxn id="13" idx="1"/>
          </p:cNvCxnSpPr>
          <p:nvPr/>
        </p:nvCxnSpPr>
        <p:spPr>
          <a:xfrm flipV="1">
            <a:off x="4089748" y="2176001"/>
            <a:ext cx="4163808" cy="16246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9F79922-4B00-B990-80AC-FB538DC454A3}"/>
              </a:ext>
            </a:extLst>
          </p:cNvPr>
          <p:cNvCxnSpPr/>
          <p:nvPr/>
        </p:nvCxnSpPr>
        <p:spPr>
          <a:xfrm flipV="1">
            <a:off x="5354877" y="2299749"/>
            <a:ext cx="3025035" cy="15009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1310BFC-CCFF-4781-A4AD-7F6E3EC545BB}"/>
              </a:ext>
            </a:extLst>
          </p:cNvPr>
          <p:cNvCxnSpPr/>
          <p:nvPr/>
        </p:nvCxnSpPr>
        <p:spPr>
          <a:xfrm flipV="1">
            <a:off x="6459027" y="3250504"/>
            <a:ext cx="2069588" cy="5501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F866529-525B-348F-8776-14A828F3ACDD}"/>
              </a:ext>
            </a:extLst>
          </p:cNvPr>
          <p:cNvCxnSpPr/>
          <p:nvPr/>
        </p:nvCxnSpPr>
        <p:spPr>
          <a:xfrm flipV="1">
            <a:off x="7500050" y="2881229"/>
            <a:ext cx="747244" cy="9436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11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Dataset(s)</a:t>
            </a: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7</a:t>
            </a:fld>
            <a:endParaRPr lang="en-AU"/>
          </a:p>
        </p:txBody>
      </p:sp>
      <p:sp>
        <p:nvSpPr>
          <p:cNvPr id="8" name="Content Placeholder 2">
            <a:extLst>
              <a:ext uri="{FF2B5EF4-FFF2-40B4-BE49-F238E27FC236}">
                <a16:creationId xmlns:a16="http://schemas.microsoft.com/office/drawing/2014/main" id="{5BF14CEB-1E19-4075-0983-3CDCFCC77912}"/>
              </a:ext>
            </a:extLst>
          </p:cNvPr>
          <p:cNvSpPr>
            <a:spLocks noGrp="1"/>
          </p:cNvSpPr>
          <p:nvPr>
            <p:ph idx="1"/>
          </p:nvPr>
        </p:nvSpPr>
        <p:spPr>
          <a:xfrm>
            <a:off x="667489" y="1799924"/>
            <a:ext cx="4847787" cy="4197503"/>
          </a:xfrm>
        </p:spPr>
        <p:txBody>
          <a:bodyPr>
            <a:normAutofit/>
          </a:bodyPr>
          <a:lstStyle/>
          <a:p>
            <a:pPr>
              <a:lnSpc>
                <a:spcPts val="3400"/>
              </a:lnSpc>
              <a:buFont typeface="Wingdings" pitchFamily="2" charset="2"/>
              <a:buChar char="Ø"/>
            </a:pPr>
            <a:r>
              <a:rPr lang="en-AU" dirty="0"/>
              <a:t>Consists of </a:t>
            </a:r>
            <a:r>
              <a:rPr lang="en-AU" b="1" dirty="0"/>
              <a:t>8,599 images </a:t>
            </a:r>
            <a:r>
              <a:rPr lang="en-AU" sz="2000" dirty="0"/>
              <a:t>(6,471 for training, 548 for validation and 1,580 for testing)</a:t>
            </a:r>
          </a:p>
          <a:p>
            <a:pPr>
              <a:lnSpc>
                <a:spcPts val="3400"/>
              </a:lnSpc>
              <a:buFont typeface="Wingdings" pitchFamily="2" charset="2"/>
              <a:buChar char="Ø"/>
            </a:pPr>
            <a:r>
              <a:rPr lang="en-AU" dirty="0"/>
              <a:t>Includes </a:t>
            </a:r>
            <a:r>
              <a:rPr lang="en-AU" b="1" dirty="0"/>
              <a:t>10 object classes </a:t>
            </a:r>
            <a:r>
              <a:rPr lang="en-AU" sz="2000" dirty="0"/>
              <a:t>(‘</a:t>
            </a:r>
            <a:r>
              <a:rPr lang="en-AU" sz="2000" dirty="0" err="1"/>
              <a:t>pedestrain</a:t>
            </a:r>
            <a:r>
              <a:rPr lang="en-AU" sz="2000" dirty="0"/>
              <a:t>’, ‘people’, ‘bicycle’, ‘car’, ’van’, ‘trunk’, ‘tricycle’, ‘awning-tricycle’, ‘bus’, ‘motor’)</a:t>
            </a:r>
          </a:p>
        </p:txBody>
      </p:sp>
      <p:sp>
        <p:nvSpPr>
          <p:cNvPr id="9" name="文本框 8">
            <a:extLst>
              <a:ext uri="{FF2B5EF4-FFF2-40B4-BE49-F238E27FC236}">
                <a16:creationId xmlns:a16="http://schemas.microsoft.com/office/drawing/2014/main" id="{2D6836A6-C181-5191-33EC-449F97E6A3DD}"/>
              </a:ext>
            </a:extLst>
          </p:cNvPr>
          <p:cNvSpPr txBox="1"/>
          <p:nvPr/>
        </p:nvSpPr>
        <p:spPr>
          <a:xfrm>
            <a:off x="746828" y="1008179"/>
            <a:ext cx="2202526" cy="646331"/>
          </a:xfrm>
          <a:prstGeom prst="rect">
            <a:avLst/>
          </a:prstGeom>
          <a:noFill/>
        </p:spPr>
        <p:txBody>
          <a:bodyPr wrap="none" rtlCol="0">
            <a:spAutoFit/>
          </a:bodyPr>
          <a:lstStyle/>
          <a:p>
            <a:r>
              <a:rPr lang="en-US" altLang="zh-CN" sz="3600" b="1" dirty="0" err="1">
                <a:latin typeface="Arial" panose="020B0604020202020204" pitchFamily="34" charset="0"/>
                <a:ea typeface="Arial Unicode MS" panose="020B0604020202020204" pitchFamily="34" charset="-122"/>
                <a:cs typeface="Arial" panose="020B0604020202020204" pitchFamily="34" charset="0"/>
              </a:rPr>
              <a:t>VisDrone</a:t>
            </a:r>
            <a:endParaRPr lang="zh-CN" altLang="en-US" sz="3600" b="1" dirty="0">
              <a:latin typeface="Arial" panose="020B0604020202020204" pitchFamily="34" charset="0"/>
              <a:ea typeface="Arial Unicode MS" panose="020B0604020202020204" pitchFamily="34" charset="-122"/>
              <a:cs typeface="Arial" panose="020B0604020202020204" pitchFamily="34" charset="0"/>
            </a:endParaRPr>
          </a:p>
        </p:txBody>
      </p:sp>
      <p:pic>
        <p:nvPicPr>
          <p:cNvPr id="10" name="图片 9">
            <a:extLst>
              <a:ext uri="{FF2B5EF4-FFF2-40B4-BE49-F238E27FC236}">
                <a16:creationId xmlns:a16="http://schemas.microsoft.com/office/drawing/2014/main" id="{B86EA04A-3539-448C-9641-44885A456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600" y="2094029"/>
            <a:ext cx="5123569" cy="2882008"/>
          </a:xfrm>
          <a:prstGeom prst="rect">
            <a:avLst/>
          </a:prstGeom>
        </p:spPr>
      </p:pic>
      <p:sp>
        <p:nvSpPr>
          <p:cNvPr id="3" name="TextBox 4">
            <a:extLst>
              <a:ext uri="{FF2B5EF4-FFF2-40B4-BE49-F238E27FC236}">
                <a16:creationId xmlns:a16="http://schemas.microsoft.com/office/drawing/2014/main" id="{259198BE-E787-2FE8-7E7B-F0E4170B905A}"/>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sz="1100" dirty="0" err="1">
                <a:latin typeface="Arial" panose="020B0604020202020204" pitchFamily="34" charset="0"/>
                <a:cs typeface="Arial" panose="020B0604020202020204" pitchFamily="34" charset="0"/>
              </a:rPr>
              <a:t>Mengfei</a:t>
            </a:r>
            <a:r>
              <a:rPr lang="en-US" sz="1100" dirty="0">
                <a:latin typeface="Arial" panose="020B0604020202020204" pitchFamily="34" charset="0"/>
                <a:cs typeface="Arial" panose="020B0604020202020204" pitchFamily="34" charset="0"/>
              </a:rPr>
              <a:t> Li (z5521416)</a:t>
            </a:r>
          </a:p>
        </p:txBody>
      </p:sp>
    </p:spTree>
    <p:extLst>
      <p:ext uri="{BB962C8B-B14F-4D97-AF65-F5344CB8AC3E}">
        <p14:creationId xmlns:p14="http://schemas.microsoft.com/office/powerpoint/2010/main" val="71490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8" y="136525"/>
            <a:ext cx="11631168" cy="838835"/>
          </a:xfrm>
        </p:spPr>
        <p:txBody>
          <a:bodyPr>
            <a:normAutofit/>
          </a:bodyPr>
          <a:lstStyle/>
          <a:p>
            <a:r>
              <a:rPr lang="en-GB" dirty="0"/>
              <a:t>Data Analysis and Processing</a:t>
            </a:r>
            <a:endParaRPr lang="en-AU" dirty="0"/>
          </a:p>
        </p:txBody>
      </p:sp>
      <p:sp>
        <p:nvSpPr>
          <p:cNvPr id="4" name="Slide Number Placeholder 3"/>
          <p:cNvSpPr>
            <a:spLocks noGrp="1"/>
          </p:cNvSpPr>
          <p:nvPr>
            <p:ph type="sldNum" sz="quarter" idx="12"/>
          </p:nvPr>
        </p:nvSpPr>
        <p:spPr/>
        <p:txBody>
          <a:bodyPr/>
          <a:lstStyle/>
          <a:p>
            <a:fld id="{6BAD6A8B-B5C3-4437-A9DE-A8C2149171DD}" type="slidenum">
              <a:rPr lang="en-AU" smtClean="0"/>
              <a:t>8</a:t>
            </a:fld>
            <a:endParaRPr lang="en-AU"/>
          </a:p>
        </p:txBody>
      </p:sp>
      <p:sp>
        <p:nvSpPr>
          <p:cNvPr id="6" name="TextBox 5"/>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err="1">
                <a:latin typeface="Arial" panose="020B0604020202020204" pitchFamily="34" charset="0"/>
                <a:cs typeface="Arial" panose="020B0604020202020204" pitchFamily="34" charset="0"/>
              </a:rPr>
              <a:t>Yansong</a:t>
            </a:r>
            <a:r>
              <a:rPr lang="en-US" altLang="zh-CN" sz="1100" dirty="0">
                <a:latin typeface="Arial" panose="020B0604020202020204" pitchFamily="34" charset="0"/>
                <a:cs typeface="Arial" panose="020B0604020202020204" pitchFamily="34" charset="0"/>
              </a:rPr>
              <a:t> Zhu (z5470782)</a:t>
            </a:r>
          </a:p>
        </p:txBody>
      </p:sp>
      <p:sp>
        <p:nvSpPr>
          <p:cNvPr id="5" name="文本框 4"/>
          <p:cNvSpPr txBox="1"/>
          <p:nvPr/>
        </p:nvSpPr>
        <p:spPr>
          <a:xfrm>
            <a:off x="6566218" y="4672775"/>
            <a:ext cx="4672330" cy="996170"/>
          </a:xfrm>
          <a:prstGeom prst="rect">
            <a:avLst/>
          </a:prstGeom>
          <a:noFill/>
        </p:spPr>
        <p:txBody>
          <a:bodyPr wrap="square" rtlCol="0">
            <a:spAutoFit/>
          </a:bodyPr>
          <a:lstStyle/>
          <a:p>
            <a:pPr marL="0" lvl="1" algn="ctr">
              <a:lnSpc>
                <a:spcPct val="90000"/>
              </a:lnSpc>
              <a:spcBef>
                <a:spcPts val="1000"/>
              </a:spcBef>
            </a:pPr>
            <a:r>
              <a:rPr lang="en-US" altLang="en-AU" sz="2800" dirty="0">
                <a:latin typeface="Arial" panose="020B0604020202020204" pitchFamily="34" charset="0"/>
                <a:ea typeface="Roboto" panose="02000000000000000000" pitchFamily="2" charset="0"/>
                <a:cs typeface="Arial" panose="020B0604020202020204" pitchFamily="34" charset="0"/>
              </a:rPr>
              <a:t>Processed dataset</a:t>
            </a:r>
          </a:p>
          <a:p>
            <a:pPr marL="0" lvl="1" algn="ctr">
              <a:lnSpc>
                <a:spcPct val="90000"/>
              </a:lnSpc>
              <a:spcBef>
                <a:spcPts val="1000"/>
              </a:spcBef>
            </a:pPr>
            <a:r>
              <a:rPr lang="en-US" altLang="en-AU" sz="2800" dirty="0">
                <a:latin typeface="Arial" panose="020B0604020202020204" pitchFamily="34" charset="0"/>
                <a:ea typeface="Roboto" panose="02000000000000000000" pitchFamily="2" charset="0"/>
                <a:cs typeface="Arial" panose="020B0604020202020204" pitchFamily="34" charset="0"/>
              </a:rPr>
              <a:t>(After-</a:t>
            </a:r>
            <a:r>
              <a:rPr lang="en-US" altLang="en-AU" sz="2800" dirty="0">
                <a:latin typeface="Arial" panose="020B0604020202020204" pitchFamily="34" charset="0"/>
                <a:ea typeface="Roboto" panose="02000000000000000000" pitchFamily="2" charset="0"/>
                <a:cs typeface="Arial" panose="020B0604020202020204" pitchFamily="34" charset="0"/>
                <a:sym typeface="+mn-ea"/>
              </a:rPr>
              <a:t>4942 images</a:t>
            </a:r>
            <a:r>
              <a:rPr lang="en-US" altLang="en-AU" sz="2800" dirty="0">
                <a:sym typeface="+mn-ea"/>
              </a:rPr>
              <a:t>)</a:t>
            </a:r>
            <a:endParaRPr lang="en-US" altLang="en-AU" sz="2800" dirty="0">
              <a:latin typeface="Arial" panose="020B0604020202020204" pitchFamily="34" charset="0"/>
              <a:ea typeface="Roboto" panose="02000000000000000000" pitchFamily="2" charset="0"/>
              <a:cs typeface="Arial" panose="020B0604020202020204" pitchFamily="34" charset="0"/>
              <a:sym typeface="+mn-ea"/>
            </a:endParaRPr>
          </a:p>
        </p:txBody>
      </p:sp>
      <p:sp>
        <p:nvSpPr>
          <p:cNvPr id="26" name="箭头: 右 25"/>
          <p:cNvSpPr/>
          <p:nvPr/>
        </p:nvSpPr>
        <p:spPr>
          <a:xfrm>
            <a:off x="5570472" y="2800772"/>
            <a:ext cx="520949" cy="375385"/>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a:blip r:embed="rId2"/>
          <a:stretch>
            <a:fillRect/>
          </a:stretch>
        </p:blipFill>
        <p:spPr>
          <a:xfrm>
            <a:off x="393641" y="1494761"/>
            <a:ext cx="4540944" cy="2924104"/>
          </a:xfrm>
          <a:prstGeom prst="rect">
            <a:avLst/>
          </a:prstGeom>
        </p:spPr>
      </p:pic>
      <p:pic>
        <p:nvPicPr>
          <p:cNvPr id="8" name="图片 7"/>
          <p:cNvPicPr>
            <a:picLocks noChangeAspect="1"/>
          </p:cNvPicPr>
          <p:nvPr/>
        </p:nvPicPr>
        <p:blipFill>
          <a:blip r:embed="rId3"/>
          <a:stretch>
            <a:fillRect/>
          </a:stretch>
        </p:blipFill>
        <p:spPr>
          <a:xfrm>
            <a:off x="6706715" y="1662765"/>
            <a:ext cx="4391336" cy="2762914"/>
          </a:xfrm>
          <a:prstGeom prst="rect">
            <a:avLst/>
          </a:prstGeom>
        </p:spPr>
      </p:pic>
      <p:sp>
        <p:nvSpPr>
          <p:cNvPr id="3" name="文本框 2">
            <a:extLst>
              <a:ext uri="{FF2B5EF4-FFF2-40B4-BE49-F238E27FC236}">
                <a16:creationId xmlns:a16="http://schemas.microsoft.com/office/drawing/2014/main" id="{CA2948D5-6913-27E2-AED6-14D43233AD21}"/>
              </a:ext>
            </a:extLst>
          </p:cNvPr>
          <p:cNvSpPr txBox="1"/>
          <p:nvPr/>
        </p:nvSpPr>
        <p:spPr>
          <a:xfrm>
            <a:off x="953452" y="4619250"/>
            <a:ext cx="3981133" cy="996170"/>
          </a:xfrm>
          <a:prstGeom prst="rect">
            <a:avLst/>
          </a:prstGeom>
          <a:noFill/>
        </p:spPr>
        <p:txBody>
          <a:bodyPr wrap="square" rtlCol="0">
            <a:spAutoFit/>
          </a:bodyPr>
          <a:lstStyle/>
          <a:p>
            <a:pPr marL="0" lvl="1" algn="ctr">
              <a:lnSpc>
                <a:spcPct val="90000"/>
              </a:lnSpc>
              <a:spcBef>
                <a:spcPts val="1000"/>
              </a:spcBef>
            </a:pPr>
            <a:r>
              <a:rPr lang="en-US" altLang="en-AU" sz="2800" dirty="0">
                <a:latin typeface="Arial" panose="020B0604020202020204" pitchFamily="34" charset="0"/>
                <a:ea typeface="Roboto" panose="02000000000000000000" pitchFamily="2" charset="0"/>
                <a:cs typeface="Arial" panose="020B0604020202020204" pitchFamily="34" charset="0"/>
              </a:rPr>
              <a:t>Initial dataset</a:t>
            </a:r>
            <a:endParaRPr lang="en-US" altLang="en-AU" sz="2800" dirty="0">
              <a:latin typeface="Arial" panose="020B0604020202020204" pitchFamily="34" charset="0"/>
              <a:ea typeface="Roboto" panose="02000000000000000000" pitchFamily="2" charset="0"/>
              <a:cs typeface="Arial" panose="020B0604020202020204" pitchFamily="34" charset="0"/>
              <a:sym typeface="+mn-ea"/>
            </a:endParaRPr>
          </a:p>
          <a:p>
            <a:pPr marL="0" lvl="1" algn="ctr">
              <a:lnSpc>
                <a:spcPct val="90000"/>
              </a:lnSpc>
              <a:spcBef>
                <a:spcPts val="1000"/>
              </a:spcBef>
            </a:pPr>
            <a:r>
              <a:rPr lang="en-US" altLang="en-AU" sz="2800" dirty="0">
                <a:latin typeface="Arial" panose="020B0604020202020204" pitchFamily="34" charset="0"/>
                <a:ea typeface="Roboto" panose="02000000000000000000" pitchFamily="2" charset="0"/>
                <a:cs typeface="Arial" panose="020B0604020202020204" pitchFamily="34" charset="0"/>
                <a:sym typeface="+mn-ea"/>
              </a:rPr>
              <a:t>(Before-6471 images)</a:t>
            </a:r>
            <a:endParaRPr lang="en-US" altLang="en-AU" sz="2800" dirty="0">
              <a:latin typeface="Arial" panose="020B0604020202020204" pitchFamily="34" charset="0"/>
              <a:ea typeface="Roboto" panose="02000000000000000000" pitchFamily="2" charset="0"/>
              <a:cs typeface="Arial" panose="020B0604020202020204" pitchFamily="34" charset="0"/>
            </a:endParaRPr>
          </a:p>
        </p:txBody>
      </p:sp>
      <p:sp>
        <p:nvSpPr>
          <p:cNvPr id="9" name="文本框 8">
            <a:extLst>
              <a:ext uri="{FF2B5EF4-FFF2-40B4-BE49-F238E27FC236}">
                <a16:creationId xmlns:a16="http://schemas.microsoft.com/office/drawing/2014/main" id="{A11E2263-49D2-C96D-23D5-BE4D806816E6}"/>
              </a:ext>
            </a:extLst>
          </p:cNvPr>
          <p:cNvSpPr txBox="1"/>
          <p:nvPr/>
        </p:nvSpPr>
        <p:spPr>
          <a:xfrm>
            <a:off x="4584623" y="2364510"/>
            <a:ext cx="2472055" cy="341632"/>
          </a:xfrm>
          <a:prstGeom prst="rect">
            <a:avLst/>
          </a:prstGeom>
          <a:noFill/>
        </p:spPr>
        <p:txBody>
          <a:bodyPr wrap="square" rtlCol="0">
            <a:spAutoFit/>
          </a:bodyPr>
          <a:lstStyle/>
          <a:p>
            <a:pPr marL="0" lvl="1" algn="ctr">
              <a:lnSpc>
                <a:spcPct val="90000"/>
              </a:lnSpc>
              <a:spcBef>
                <a:spcPts val="1000"/>
              </a:spcBef>
            </a:pPr>
            <a:r>
              <a:rPr lang="en-US" altLang="en-AU" dirty="0">
                <a:latin typeface="Arial" panose="020B0604020202020204" pitchFamily="34" charset="0"/>
                <a:ea typeface="Roboto" panose="02000000000000000000" pitchFamily="2" charset="0"/>
                <a:cs typeface="Arial" panose="020B0604020202020204" pitchFamily="34" charset="0"/>
              </a:rPr>
              <a:t>delete training sets </a:t>
            </a:r>
          </a:p>
        </p:txBody>
      </p:sp>
      <p:sp>
        <p:nvSpPr>
          <p:cNvPr id="11" name="文本框 10">
            <a:extLst>
              <a:ext uri="{FF2B5EF4-FFF2-40B4-BE49-F238E27FC236}">
                <a16:creationId xmlns:a16="http://schemas.microsoft.com/office/drawing/2014/main" id="{0A982F71-284E-2610-B4C3-097E69425F33}"/>
              </a:ext>
            </a:extLst>
          </p:cNvPr>
          <p:cNvSpPr txBox="1"/>
          <p:nvPr/>
        </p:nvSpPr>
        <p:spPr>
          <a:xfrm>
            <a:off x="4594918" y="3314016"/>
            <a:ext cx="2472055" cy="590931"/>
          </a:xfrm>
          <a:prstGeom prst="rect">
            <a:avLst/>
          </a:prstGeom>
          <a:noFill/>
        </p:spPr>
        <p:txBody>
          <a:bodyPr wrap="square" rtlCol="0">
            <a:spAutoFit/>
          </a:bodyPr>
          <a:lstStyle/>
          <a:p>
            <a:pPr marL="0" lvl="1" algn="ctr">
              <a:lnSpc>
                <a:spcPct val="90000"/>
              </a:lnSpc>
              <a:spcBef>
                <a:spcPts val="1000"/>
              </a:spcBef>
            </a:pPr>
            <a:r>
              <a:rPr lang="en-US" altLang="en-AU" dirty="0">
                <a:latin typeface="Arial" panose="020B0604020202020204" pitchFamily="34" charset="0"/>
                <a:ea typeface="Roboto" panose="02000000000000000000" pitchFamily="2" charset="0"/>
                <a:cs typeface="Arial" panose="020B0604020202020204" pitchFamily="34" charset="0"/>
                <a:sym typeface="+mn-ea"/>
              </a:rPr>
              <a:t>include over 90% Cate. 1 and 4</a:t>
            </a:r>
          </a:p>
        </p:txBody>
      </p:sp>
      <p:sp>
        <p:nvSpPr>
          <p:cNvPr id="12" name="矩形 11">
            <a:extLst>
              <a:ext uri="{FF2B5EF4-FFF2-40B4-BE49-F238E27FC236}">
                <a16:creationId xmlns:a16="http://schemas.microsoft.com/office/drawing/2014/main" id="{FF44088A-E546-7312-85B1-5F3BDF7F202A}"/>
              </a:ext>
            </a:extLst>
          </p:cNvPr>
          <p:cNvSpPr/>
          <p:nvPr/>
        </p:nvSpPr>
        <p:spPr>
          <a:xfrm>
            <a:off x="1243013" y="2800772"/>
            <a:ext cx="492918" cy="306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7770D9D-24F8-DA9D-E568-02F402BE8CA8}"/>
              </a:ext>
            </a:extLst>
          </p:cNvPr>
          <p:cNvSpPr/>
          <p:nvPr/>
        </p:nvSpPr>
        <p:spPr>
          <a:xfrm>
            <a:off x="2128332" y="1742411"/>
            <a:ext cx="492918" cy="306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5F1FF96-AA2B-1558-62CC-16393C816BD6}"/>
              </a:ext>
            </a:extLst>
          </p:cNvPr>
          <p:cNvSpPr txBox="1"/>
          <p:nvPr/>
        </p:nvSpPr>
        <p:spPr>
          <a:xfrm>
            <a:off x="3036094" y="2235994"/>
            <a:ext cx="1435894" cy="369332"/>
          </a:xfrm>
          <a:prstGeom prst="rect">
            <a:avLst/>
          </a:prstGeom>
          <a:noFill/>
        </p:spPr>
        <p:txBody>
          <a:bodyPr wrap="square" rtlCol="0">
            <a:spAutoFit/>
          </a:bodyPr>
          <a:lstStyle/>
          <a:p>
            <a:r>
              <a:rPr lang="en-US" altLang="zh-CN" b="1" dirty="0">
                <a:solidFill>
                  <a:srgbClr val="FF0000"/>
                </a:solidFill>
              </a:rPr>
              <a:t>TOO HIGH!</a:t>
            </a:r>
            <a:endParaRPr lang="zh-CN" altLang="en-US" b="1" dirty="0">
              <a:solidFill>
                <a:srgbClr val="FF0000"/>
              </a:solidFill>
            </a:endParaRPr>
          </a:p>
        </p:txBody>
      </p:sp>
      <p:cxnSp>
        <p:nvCxnSpPr>
          <p:cNvPr id="16" name="直接箭头连接符 15">
            <a:extLst>
              <a:ext uri="{FF2B5EF4-FFF2-40B4-BE49-F238E27FC236}">
                <a16:creationId xmlns:a16="http://schemas.microsoft.com/office/drawing/2014/main" id="{BA776E7C-9352-CE46-1C9F-8062649D9945}"/>
              </a:ext>
            </a:extLst>
          </p:cNvPr>
          <p:cNvCxnSpPr>
            <a:stCxn id="12" idx="3"/>
            <a:endCxn id="14" idx="1"/>
          </p:cNvCxnSpPr>
          <p:nvPr/>
        </p:nvCxnSpPr>
        <p:spPr>
          <a:xfrm flipV="1">
            <a:off x="1735931" y="2420660"/>
            <a:ext cx="1300163" cy="533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5906561-5C66-FD16-CD19-2A63A1A35671}"/>
              </a:ext>
            </a:extLst>
          </p:cNvPr>
          <p:cNvCxnSpPr>
            <a:cxnSpLocks/>
            <a:stCxn id="13" idx="3"/>
          </p:cNvCxnSpPr>
          <p:nvPr/>
        </p:nvCxnSpPr>
        <p:spPr>
          <a:xfrm>
            <a:off x="2621250" y="1895791"/>
            <a:ext cx="564863" cy="3402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48" y="136525"/>
            <a:ext cx="11631168" cy="838835"/>
          </a:xfrm>
        </p:spPr>
        <p:txBody>
          <a:bodyPr>
            <a:normAutofit/>
          </a:bodyPr>
          <a:lstStyle/>
          <a:p>
            <a:r>
              <a:rPr lang="en-GB" dirty="0"/>
              <a:t>Data Analysis and Processing</a:t>
            </a:r>
            <a:endParaRPr lang="en-AU" dirty="0"/>
          </a:p>
        </p:txBody>
      </p:sp>
      <p:sp>
        <p:nvSpPr>
          <p:cNvPr id="4" name="Slide Number Placeholder 3"/>
          <p:cNvSpPr>
            <a:spLocks noGrp="1"/>
          </p:cNvSpPr>
          <p:nvPr>
            <p:ph type="sldNum" sz="quarter" idx="12"/>
          </p:nvPr>
        </p:nvSpPr>
        <p:spPr/>
        <p:txBody>
          <a:bodyPr/>
          <a:lstStyle/>
          <a:p>
            <a:fld id="{6BAD6A8B-B5C3-4437-A9DE-A8C2149171DD}" type="slidenum">
              <a:rPr lang="en-AU" smtClean="0"/>
              <a:t>9</a:t>
            </a:fld>
            <a:endParaRPr lang="en-AU"/>
          </a:p>
        </p:txBody>
      </p:sp>
      <p:sp>
        <p:nvSpPr>
          <p:cNvPr id="9" name="文本框 8"/>
          <p:cNvSpPr txBox="1"/>
          <p:nvPr/>
        </p:nvSpPr>
        <p:spPr>
          <a:xfrm>
            <a:off x="613299" y="4235690"/>
            <a:ext cx="3060896" cy="1477328"/>
          </a:xfrm>
          <a:prstGeom prst="rect">
            <a:avLst/>
          </a:prstGeom>
          <a:noFill/>
        </p:spPr>
        <p:txBody>
          <a:bodyPr wrap="square" rtlCol="0">
            <a:spAutoFit/>
          </a:bodyPr>
          <a:lstStyle/>
          <a:p>
            <a:pPr algn="ctr"/>
            <a:r>
              <a:rPr lang="en-US" altLang="en-AU" dirty="0">
                <a:latin typeface="Arial" panose="020B0604020202020204" pitchFamily="34" charset="0"/>
                <a:ea typeface="Roboto" panose="02000000000000000000" pitchFamily="2" charset="0"/>
                <a:cs typeface="Arial" panose="020B0604020202020204" pitchFamily="34" charset="0"/>
                <a:sym typeface="+mn-ea"/>
              </a:rPr>
              <a:t>find high number of cate. 3,6,7,8,9 dataset </a:t>
            </a:r>
            <a:r>
              <a:rPr lang="en-US" altLang="en-AU" dirty="0">
                <a:latin typeface="Arial" panose="020B0604020202020204" pitchFamily="34" charset="0"/>
                <a:ea typeface="Roboto" panose="02000000000000000000" pitchFamily="2" charset="0"/>
                <a:cs typeface="Arial" panose="020B0604020202020204" pitchFamily="34" charset="0"/>
              </a:rPr>
              <a:t>relatively</a:t>
            </a:r>
          </a:p>
          <a:p>
            <a:pPr algn="ctr"/>
            <a:r>
              <a:rPr lang="en-US" altLang="en-AU" dirty="0">
                <a:latin typeface="Arial" panose="020B0604020202020204" pitchFamily="34" charset="0"/>
                <a:ea typeface="Roboto" panose="02000000000000000000" pitchFamily="2" charset="0"/>
                <a:cs typeface="Arial" panose="020B0604020202020204" pitchFamily="34" charset="0"/>
              </a:rPr>
              <a:t>(Before-</a:t>
            </a:r>
            <a:r>
              <a:rPr lang="en-US" altLang="en-AU" dirty="0">
                <a:latin typeface="Arial" panose="020B0604020202020204" pitchFamily="34" charset="0"/>
                <a:ea typeface="Roboto" panose="02000000000000000000" pitchFamily="2" charset="0"/>
                <a:cs typeface="Arial" panose="020B0604020202020204" pitchFamily="34" charset="0"/>
                <a:sym typeface="+mn-ea"/>
              </a:rPr>
              <a:t>4942 images)</a:t>
            </a:r>
          </a:p>
          <a:p>
            <a:pPr algn="ctr"/>
            <a:endParaRPr lang="en-US" altLang="en-AU" dirty="0">
              <a:latin typeface="Arial" panose="020B0604020202020204" pitchFamily="34" charset="0"/>
              <a:ea typeface="Roboto" panose="02000000000000000000" pitchFamily="2" charset="0"/>
              <a:cs typeface="Arial" panose="020B0604020202020204" pitchFamily="34" charset="0"/>
            </a:endParaRPr>
          </a:p>
          <a:p>
            <a:pPr algn="ctr">
              <a:buFont typeface="Wingdings" panose="05000000000000000000" pitchFamily="2" charset="2"/>
              <a:buChar char="Ø"/>
            </a:pPr>
            <a:endParaRPr lang="en-AU" altLang="zh-CN" dirty="0">
              <a:latin typeface="Arial" panose="020B0604020202020204" pitchFamily="34" charset="0"/>
              <a:ea typeface="Roboto" panose="02000000000000000000" pitchFamily="2" charset="0"/>
              <a:cs typeface="Arial" panose="020B0604020202020204" pitchFamily="34" charset="0"/>
            </a:endParaRPr>
          </a:p>
        </p:txBody>
      </p:sp>
      <p:sp>
        <p:nvSpPr>
          <p:cNvPr id="5" name="文本框 4"/>
          <p:cNvSpPr txBox="1"/>
          <p:nvPr/>
        </p:nvSpPr>
        <p:spPr>
          <a:xfrm>
            <a:off x="3414143" y="2345824"/>
            <a:ext cx="1563026" cy="552972"/>
          </a:xfrm>
          <a:prstGeom prst="rect">
            <a:avLst/>
          </a:prstGeom>
          <a:noFill/>
        </p:spPr>
        <p:txBody>
          <a:bodyPr wrap="square" rtlCol="0">
            <a:spAutoFit/>
          </a:bodyPr>
          <a:lstStyle/>
          <a:p>
            <a:pPr marL="0" lvl="1" algn="l">
              <a:lnSpc>
                <a:spcPct val="90000"/>
              </a:lnSpc>
              <a:spcBef>
                <a:spcPts val="1000"/>
              </a:spcBef>
            </a:pPr>
            <a:r>
              <a:rPr lang="en-US" altLang="en-AU" sz="1200" dirty="0" err="1">
                <a:latin typeface="Arial" panose="020B0604020202020204" pitchFamily="34" charset="0"/>
                <a:ea typeface="Roboto" panose="02000000000000000000" pitchFamily="2" charset="0"/>
                <a:cs typeface="Arial" panose="020B0604020202020204" pitchFamily="34" charset="0"/>
              </a:rPr>
              <a:t>Augmentate</a:t>
            </a:r>
            <a:endParaRPr lang="en-US" altLang="en-AU" sz="1200" dirty="0">
              <a:latin typeface="Arial" panose="020B0604020202020204" pitchFamily="34" charset="0"/>
              <a:ea typeface="Roboto" panose="02000000000000000000" pitchFamily="2" charset="0"/>
              <a:cs typeface="Arial" panose="020B0604020202020204" pitchFamily="34" charset="0"/>
            </a:endParaRPr>
          </a:p>
          <a:p>
            <a:pPr marL="0" lvl="1" algn="l">
              <a:lnSpc>
                <a:spcPct val="90000"/>
              </a:lnSpc>
              <a:spcBef>
                <a:spcPts val="1000"/>
              </a:spcBef>
            </a:pPr>
            <a:r>
              <a:rPr lang="en-US" altLang="en-AU" sz="1200" dirty="0">
                <a:latin typeface="Arial" panose="020B0604020202020204" pitchFamily="34" charset="0"/>
                <a:cs typeface="Arial" panose="020B0604020202020204" pitchFamily="34" charset="0"/>
                <a:sym typeface="+mn-ea"/>
              </a:rPr>
              <a:t>34 datasets</a:t>
            </a:r>
            <a:endParaRPr lang="en-US" altLang="en-AU" sz="1200" dirty="0">
              <a:latin typeface="Arial" panose="020B0604020202020204" pitchFamily="34" charset="0"/>
              <a:ea typeface="Roboto" panose="02000000000000000000" pitchFamily="2" charset="0"/>
              <a:cs typeface="Arial" panose="020B0604020202020204" pitchFamily="34" charset="0"/>
            </a:endParaRPr>
          </a:p>
        </p:txBody>
      </p:sp>
      <p:sp>
        <p:nvSpPr>
          <p:cNvPr id="26" name="箭头: 右 25"/>
          <p:cNvSpPr/>
          <p:nvPr/>
        </p:nvSpPr>
        <p:spPr>
          <a:xfrm>
            <a:off x="3642441" y="2964474"/>
            <a:ext cx="414216" cy="276999"/>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7CB624-2514-E68E-36D7-C3B4CE74EC76}"/>
              </a:ext>
            </a:extLst>
          </p:cNvPr>
          <p:cNvSpPr txBox="1"/>
          <p:nvPr/>
        </p:nvSpPr>
        <p:spPr>
          <a:xfrm>
            <a:off x="685362" y="5801503"/>
            <a:ext cx="4672330" cy="276999"/>
          </a:xfrm>
          <a:prstGeom prst="rect">
            <a:avLst/>
          </a:prstGeom>
          <a:noFill/>
        </p:spPr>
        <p:txBody>
          <a:bodyPr wrap="square" rtlCol="0">
            <a:spAutoFit/>
          </a:bodyPr>
          <a:lstStyle/>
          <a:p>
            <a:r>
              <a:rPr lang="en-AU" altLang="zh-CN" sz="1200" dirty="0">
                <a:latin typeface="Arial" panose="020B0604020202020204" pitchFamily="34" charset="0"/>
                <a:cs typeface="Arial" panose="020B0604020202020204" pitchFamily="34" charset="0"/>
              </a:rPr>
              <a:t>Ignore 0, 11</a:t>
            </a:r>
          </a:p>
        </p:txBody>
      </p:sp>
      <p:sp>
        <p:nvSpPr>
          <p:cNvPr id="29" name="文本框 28">
            <a:extLst>
              <a:ext uri="{FF2B5EF4-FFF2-40B4-BE49-F238E27FC236}">
                <a16:creationId xmlns:a16="http://schemas.microsoft.com/office/drawing/2014/main" id="{643BF44E-9053-383E-5FE2-3FF5EB0A08D3}"/>
              </a:ext>
            </a:extLst>
          </p:cNvPr>
          <p:cNvSpPr txBox="1"/>
          <p:nvPr/>
        </p:nvSpPr>
        <p:spPr>
          <a:xfrm>
            <a:off x="4940383" y="4354682"/>
            <a:ext cx="2679623" cy="719171"/>
          </a:xfrm>
          <a:prstGeom prst="rect">
            <a:avLst/>
          </a:prstGeom>
          <a:noFill/>
        </p:spPr>
        <p:txBody>
          <a:bodyPr wrap="square" rtlCol="0">
            <a:spAutoFit/>
          </a:bodyPr>
          <a:lstStyle/>
          <a:p>
            <a:pPr marL="0" lvl="1" algn="ctr">
              <a:lnSpc>
                <a:spcPct val="90000"/>
              </a:lnSpc>
              <a:spcBef>
                <a:spcPts val="1000"/>
              </a:spcBef>
            </a:pPr>
            <a:r>
              <a:rPr lang="en-US" altLang="en-AU" dirty="0">
                <a:latin typeface="Arial" panose="020B0604020202020204" pitchFamily="34" charset="0"/>
                <a:ea typeface="Roboto" panose="02000000000000000000" pitchFamily="2" charset="0"/>
                <a:cs typeface="Arial" panose="020B0604020202020204" pitchFamily="34" charset="0"/>
              </a:rPr>
              <a:t>1020 new dataset</a:t>
            </a:r>
          </a:p>
          <a:p>
            <a:pPr marL="0" lvl="1" algn="ctr">
              <a:lnSpc>
                <a:spcPct val="90000"/>
              </a:lnSpc>
              <a:spcBef>
                <a:spcPts val="1000"/>
              </a:spcBef>
            </a:pPr>
            <a:r>
              <a:rPr lang="en-US" altLang="en-AU" dirty="0">
                <a:latin typeface="Arial" panose="020B0604020202020204" pitchFamily="34" charset="0"/>
                <a:ea typeface="Roboto" panose="02000000000000000000" pitchFamily="2" charset="0"/>
                <a:cs typeface="Arial" panose="020B0604020202020204" pitchFamily="34" charset="0"/>
              </a:rPr>
              <a:t>(New-1020 images)</a:t>
            </a:r>
          </a:p>
        </p:txBody>
      </p:sp>
      <p:pic>
        <p:nvPicPr>
          <p:cNvPr id="30" name="图片 29">
            <a:extLst>
              <a:ext uri="{FF2B5EF4-FFF2-40B4-BE49-F238E27FC236}">
                <a16:creationId xmlns:a16="http://schemas.microsoft.com/office/drawing/2014/main" id="{A7AC6A34-A91B-6964-2A22-D4E0011D4A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1303" y="1617238"/>
            <a:ext cx="3452529" cy="2563115"/>
          </a:xfrm>
          <a:prstGeom prst="rect">
            <a:avLst/>
          </a:prstGeom>
          <a:noFill/>
          <a:ln>
            <a:noFill/>
          </a:ln>
        </p:spPr>
      </p:pic>
      <p:pic>
        <p:nvPicPr>
          <p:cNvPr id="31" name="图片 30">
            <a:extLst>
              <a:ext uri="{FF2B5EF4-FFF2-40B4-BE49-F238E27FC236}">
                <a16:creationId xmlns:a16="http://schemas.microsoft.com/office/drawing/2014/main" id="{9EC02F07-648E-3CE3-CF9F-F98C0CF49863}"/>
              </a:ext>
            </a:extLst>
          </p:cNvPr>
          <p:cNvPicPr>
            <a:picLocks noChangeAspect="1"/>
          </p:cNvPicPr>
          <p:nvPr/>
        </p:nvPicPr>
        <p:blipFill>
          <a:blip r:embed="rId3"/>
          <a:stretch>
            <a:fillRect/>
          </a:stretch>
        </p:blipFill>
        <p:spPr>
          <a:xfrm>
            <a:off x="415554" y="1659722"/>
            <a:ext cx="3060896" cy="2324629"/>
          </a:xfrm>
          <a:prstGeom prst="rect">
            <a:avLst/>
          </a:prstGeom>
        </p:spPr>
      </p:pic>
      <p:sp>
        <p:nvSpPr>
          <p:cNvPr id="32" name="矩形 31">
            <a:extLst>
              <a:ext uri="{FF2B5EF4-FFF2-40B4-BE49-F238E27FC236}">
                <a16:creationId xmlns:a16="http://schemas.microsoft.com/office/drawing/2014/main" id="{C8D5C6C7-8BFD-0A05-92EF-282AA42674AA}"/>
              </a:ext>
            </a:extLst>
          </p:cNvPr>
          <p:cNvSpPr/>
          <p:nvPr/>
        </p:nvSpPr>
        <p:spPr>
          <a:xfrm>
            <a:off x="1447654" y="3538680"/>
            <a:ext cx="165101" cy="134813"/>
          </a:xfrm>
          <a:prstGeom prst="rect">
            <a:avLst/>
          </a:prstGeom>
          <a:noFill/>
          <a:ln w="1905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811C52C-F236-34FB-8ADA-2925FB921C5C}"/>
              </a:ext>
            </a:extLst>
          </p:cNvPr>
          <p:cNvSpPr/>
          <p:nvPr/>
        </p:nvSpPr>
        <p:spPr>
          <a:xfrm>
            <a:off x="2060575" y="3493742"/>
            <a:ext cx="814720" cy="261812"/>
          </a:xfrm>
          <a:prstGeom prst="rect">
            <a:avLst/>
          </a:prstGeom>
          <a:noFill/>
          <a:ln w="1905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55083A3-421C-68D7-1C8F-08CA64E6CBDE}"/>
              </a:ext>
            </a:extLst>
          </p:cNvPr>
          <p:cNvSpPr txBox="1"/>
          <p:nvPr/>
        </p:nvSpPr>
        <p:spPr>
          <a:xfrm>
            <a:off x="2143747" y="2435864"/>
            <a:ext cx="1298711" cy="295936"/>
          </a:xfrm>
          <a:prstGeom prst="rect">
            <a:avLst/>
          </a:prstGeom>
          <a:noFill/>
        </p:spPr>
        <p:txBody>
          <a:bodyPr wrap="square" rtlCol="0">
            <a:spAutoFit/>
          </a:bodyPr>
          <a:lstStyle/>
          <a:p>
            <a:r>
              <a:rPr lang="en-US" altLang="zh-CN" b="1" dirty="0">
                <a:solidFill>
                  <a:srgbClr val="FF0000"/>
                </a:solidFill>
              </a:rPr>
              <a:t>TOO LOW!</a:t>
            </a:r>
            <a:endParaRPr lang="zh-CN" altLang="en-US" b="1" dirty="0">
              <a:solidFill>
                <a:srgbClr val="FF0000"/>
              </a:solidFill>
            </a:endParaRPr>
          </a:p>
        </p:txBody>
      </p:sp>
      <p:cxnSp>
        <p:nvCxnSpPr>
          <p:cNvPr id="35" name="连接符: 曲线 34">
            <a:extLst>
              <a:ext uri="{FF2B5EF4-FFF2-40B4-BE49-F238E27FC236}">
                <a16:creationId xmlns:a16="http://schemas.microsoft.com/office/drawing/2014/main" id="{9F8154B9-921B-0125-4B02-E15F2E81A7FA}"/>
              </a:ext>
            </a:extLst>
          </p:cNvPr>
          <p:cNvCxnSpPr>
            <a:cxnSpLocks/>
            <a:endCxn id="34" idx="1"/>
          </p:cNvCxnSpPr>
          <p:nvPr/>
        </p:nvCxnSpPr>
        <p:spPr>
          <a:xfrm rot="5400000" flipH="1" flipV="1">
            <a:off x="1363657" y="2739399"/>
            <a:ext cx="935656" cy="624523"/>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997474D0-42DC-EB07-D48C-A4907B737AB4}"/>
              </a:ext>
            </a:extLst>
          </p:cNvPr>
          <p:cNvCxnSpPr>
            <a:cxnSpLocks/>
            <a:stCxn id="33" idx="0"/>
          </p:cNvCxnSpPr>
          <p:nvPr/>
        </p:nvCxnSpPr>
        <p:spPr>
          <a:xfrm rot="16200000" flipV="1">
            <a:off x="2079412" y="3105219"/>
            <a:ext cx="761942" cy="15104"/>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F2D4EBCC-CDFF-BE71-9673-D0D10388DB13}"/>
              </a:ext>
            </a:extLst>
          </p:cNvPr>
          <p:cNvPicPr>
            <a:picLocks noChangeAspect="1"/>
          </p:cNvPicPr>
          <p:nvPr/>
        </p:nvPicPr>
        <p:blipFill>
          <a:blip r:embed="rId4"/>
          <a:stretch>
            <a:fillRect/>
          </a:stretch>
        </p:blipFill>
        <p:spPr>
          <a:xfrm>
            <a:off x="8295022" y="1735993"/>
            <a:ext cx="3622402" cy="2325606"/>
          </a:xfrm>
          <a:prstGeom prst="rect">
            <a:avLst/>
          </a:prstGeom>
        </p:spPr>
      </p:pic>
      <p:sp>
        <p:nvSpPr>
          <p:cNvPr id="40" name="文本框 39">
            <a:extLst>
              <a:ext uri="{FF2B5EF4-FFF2-40B4-BE49-F238E27FC236}">
                <a16:creationId xmlns:a16="http://schemas.microsoft.com/office/drawing/2014/main" id="{6CCEA88E-D417-8803-CB20-69DE49149F28}"/>
              </a:ext>
            </a:extLst>
          </p:cNvPr>
          <p:cNvSpPr txBox="1"/>
          <p:nvPr/>
        </p:nvSpPr>
        <p:spPr>
          <a:xfrm>
            <a:off x="7718849" y="2563504"/>
            <a:ext cx="1563026" cy="258532"/>
          </a:xfrm>
          <a:prstGeom prst="rect">
            <a:avLst/>
          </a:prstGeom>
          <a:noFill/>
        </p:spPr>
        <p:txBody>
          <a:bodyPr wrap="square" rtlCol="0">
            <a:spAutoFit/>
          </a:bodyPr>
          <a:lstStyle/>
          <a:p>
            <a:pPr marL="0" lvl="1" algn="l">
              <a:lnSpc>
                <a:spcPct val="90000"/>
              </a:lnSpc>
              <a:spcBef>
                <a:spcPts val="1000"/>
              </a:spcBef>
            </a:pPr>
            <a:r>
              <a:rPr lang="en-US" altLang="en-AU" sz="1200" dirty="0">
                <a:latin typeface="Arial" panose="020B0604020202020204" pitchFamily="34" charset="0"/>
                <a:ea typeface="Roboto" panose="02000000000000000000" pitchFamily="2" charset="0"/>
                <a:cs typeface="Arial" panose="020B0604020202020204" pitchFamily="34" charset="0"/>
              </a:rPr>
              <a:t>merge</a:t>
            </a:r>
          </a:p>
        </p:txBody>
      </p:sp>
      <p:sp>
        <p:nvSpPr>
          <p:cNvPr id="41" name="箭头: 右 40">
            <a:extLst>
              <a:ext uri="{FF2B5EF4-FFF2-40B4-BE49-F238E27FC236}">
                <a16:creationId xmlns:a16="http://schemas.microsoft.com/office/drawing/2014/main" id="{3536ABD4-4333-2756-7C64-36C26EDC5E25}"/>
              </a:ext>
            </a:extLst>
          </p:cNvPr>
          <p:cNvSpPr/>
          <p:nvPr/>
        </p:nvSpPr>
        <p:spPr>
          <a:xfrm>
            <a:off x="7874814" y="2929003"/>
            <a:ext cx="401007" cy="258532"/>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7B3BBAE3-6038-7929-073F-9210A8180A96}"/>
              </a:ext>
            </a:extLst>
          </p:cNvPr>
          <p:cNvSpPr txBox="1"/>
          <p:nvPr/>
        </p:nvSpPr>
        <p:spPr>
          <a:xfrm>
            <a:off x="8500362" y="4385250"/>
            <a:ext cx="3245696" cy="719171"/>
          </a:xfrm>
          <a:prstGeom prst="rect">
            <a:avLst/>
          </a:prstGeom>
          <a:noFill/>
        </p:spPr>
        <p:txBody>
          <a:bodyPr wrap="square" rtlCol="0">
            <a:spAutoFit/>
          </a:bodyPr>
          <a:lstStyle/>
          <a:p>
            <a:pPr marL="0" lvl="1" algn="ctr">
              <a:lnSpc>
                <a:spcPct val="90000"/>
              </a:lnSpc>
              <a:spcBef>
                <a:spcPts val="1000"/>
              </a:spcBef>
            </a:pPr>
            <a:r>
              <a:rPr lang="en-US" altLang="en-AU" dirty="0">
                <a:latin typeface="Arial" panose="020B0604020202020204" pitchFamily="34" charset="0"/>
                <a:ea typeface="Roboto" panose="02000000000000000000" pitchFamily="2" charset="0"/>
                <a:cs typeface="Arial" panose="020B0604020202020204" pitchFamily="34" charset="0"/>
              </a:rPr>
              <a:t>Merge 1020 and 4942 dataset</a:t>
            </a:r>
          </a:p>
          <a:p>
            <a:pPr marL="0" lvl="1" algn="ctr">
              <a:lnSpc>
                <a:spcPct val="90000"/>
              </a:lnSpc>
              <a:spcBef>
                <a:spcPts val="1000"/>
              </a:spcBef>
            </a:pPr>
            <a:r>
              <a:rPr lang="en-US" altLang="en-AU" dirty="0">
                <a:latin typeface="Arial" panose="020B0604020202020204" pitchFamily="34" charset="0"/>
                <a:ea typeface="Roboto" panose="02000000000000000000" pitchFamily="2" charset="0"/>
                <a:cs typeface="Arial" panose="020B0604020202020204" pitchFamily="34" charset="0"/>
              </a:rPr>
              <a:t>(After-5962 images)</a:t>
            </a:r>
          </a:p>
        </p:txBody>
      </p:sp>
      <p:sp>
        <p:nvSpPr>
          <p:cNvPr id="3" name="TextBox 5">
            <a:extLst>
              <a:ext uri="{FF2B5EF4-FFF2-40B4-BE49-F238E27FC236}">
                <a16:creationId xmlns:a16="http://schemas.microsoft.com/office/drawing/2014/main" id="{82408F21-BE2A-FF5E-508A-C096FE6D3844}"/>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err="1">
                <a:latin typeface="Arial" panose="020B0604020202020204" pitchFamily="34" charset="0"/>
                <a:cs typeface="Arial" panose="020B0604020202020204" pitchFamily="34" charset="0"/>
              </a:rPr>
              <a:t>Yansong</a:t>
            </a:r>
            <a:r>
              <a:rPr lang="en-US" altLang="zh-CN" sz="1100" dirty="0">
                <a:latin typeface="Arial" panose="020B0604020202020204" pitchFamily="34" charset="0"/>
                <a:cs typeface="Arial" panose="020B0604020202020204" pitchFamily="34" charset="0"/>
              </a:rPr>
              <a:t> Zhu (z5470782)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5314</TotalTime>
  <Words>2403</Words>
  <Application>Microsoft Office PowerPoint</Application>
  <PresentationFormat>宽屏</PresentationFormat>
  <Paragraphs>447</Paragraphs>
  <Slides>24</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Arial Unicode MS</vt:lpstr>
      <vt:lpstr>等线</vt:lpstr>
      <vt:lpstr>Arial</vt:lpstr>
      <vt:lpstr>Calibri</vt:lpstr>
      <vt:lpstr>Calibri Light</vt:lpstr>
      <vt:lpstr>Wingdings</vt:lpstr>
      <vt:lpstr>Office Theme</vt:lpstr>
      <vt:lpstr>PowerPoint 演示文稿</vt:lpstr>
      <vt:lpstr>PowerPoint 演示文稿</vt:lpstr>
      <vt:lpstr>Motivation</vt:lpstr>
      <vt:lpstr>Problem Statement</vt:lpstr>
      <vt:lpstr>Literature Review</vt:lpstr>
      <vt:lpstr>Dataset(s)</vt:lpstr>
      <vt:lpstr>Dataset(s)</vt:lpstr>
      <vt:lpstr>Data Analysis and Processing</vt:lpstr>
      <vt:lpstr>Data Analysis and Processing</vt:lpstr>
      <vt:lpstr>Data Analysis</vt:lpstr>
      <vt:lpstr>Data Analysis</vt:lpstr>
      <vt:lpstr>Data Analysis- Anontation</vt:lpstr>
      <vt:lpstr>Data Analysis</vt:lpstr>
      <vt:lpstr>PowerPoint 演示文稿</vt:lpstr>
      <vt:lpstr>PowerPoint 演示文稿</vt:lpstr>
      <vt:lpstr>Prediction</vt:lpstr>
      <vt:lpstr>Methods—Yolov8</vt:lpstr>
      <vt:lpstr>Methods—Yolov8</vt:lpstr>
      <vt:lpstr>Method – Faster Rcnn Model</vt:lpstr>
      <vt:lpstr>Method – Fast Rcnn Model</vt:lpstr>
      <vt:lpstr>Results</vt:lpstr>
      <vt:lpstr>Discussion</vt:lpstr>
      <vt:lpstr>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Shisheng Zhang</dc:creator>
  <cp:lastModifiedBy>893045690@qq.com</cp:lastModifiedBy>
  <cp:revision>60</cp:revision>
  <dcterms:created xsi:type="dcterms:W3CDTF">2022-11-14T00:04:04Z</dcterms:created>
  <dcterms:modified xsi:type="dcterms:W3CDTF">2024-11-13T04:25:47Z</dcterms:modified>
</cp:coreProperties>
</file>